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78" r:id="rId4"/>
    <p:sldId id="266" r:id="rId5"/>
    <p:sldId id="269" r:id="rId6"/>
    <p:sldId id="283" r:id="rId7"/>
    <p:sldId id="274" r:id="rId8"/>
    <p:sldId id="294" r:id="rId9"/>
    <p:sldId id="270" r:id="rId10"/>
    <p:sldId id="267" r:id="rId11"/>
    <p:sldId id="299" r:id="rId12"/>
    <p:sldId id="281" r:id="rId13"/>
    <p:sldId id="292" r:id="rId14"/>
    <p:sldId id="282" r:id="rId15"/>
    <p:sldId id="295" r:id="rId16"/>
    <p:sldId id="288" r:id="rId17"/>
    <p:sldId id="289" r:id="rId18"/>
    <p:sldId id="297" r:id="rId19"/>
    <p:sldId id="298" r:id="rId20"/>
    <p:sldId id="260" r:id="rId21"/>
    <p:sldId id="272" r:id="rId22"/>
    <p:sldId id="277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18c618bbb3ae64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3D8C"/>
    <a:srgbClr val="EB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4" autoAdjust="0"/>
    <p:restoredTop sz="72518" autoAdjust="0"/>
  </p:normalViewPr>
  <p:slideViewPr>
    <p:cSldViewPr snapToGrid="0">
      <p:cViewPr varScale="1">
        <p:scale>
          <a:sx n="118" d="100"/>
          <a:sy n="118" d="100"/>
        </p:scale>
        <p:origin x="16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44AB4-9E28-47E8-B31E-FDB6905FA28A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CF499-778B-4835-BEED-3FA2A401B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특화프로젝트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다이노리의</a:t>
            </a:r>
            <a:r>
              <a:rPr lang="ko-KR" altLang="en-US" dirty="0" smtClean="0"/>
              <a:t> 발표를 맡은 전의수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발표를 시작하도록 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37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Tacotron2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모델을 활용한 </a:t>
            </a:r>
            <a:r>
              <a:rPr lang="en-US" altLang="ko-KR" baseline="0" dirty="0" smtClean="0"/>
              <a:t>Text to Speech </a:t>
            </a:r>
            <a:r>
              <a:rPr lang="ko-KR" altLang="en-US" baseline="0" dirty="0" smtClean="0"/>
              <a:t>기능입니다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아직은 학습중이지만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현재까지 진행된 결과물을 들려드리도록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들으신 것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아이들이 작성한 문장을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 발음하여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아이들의 발음 학습에 도움을 줄 수 있게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방금 소개해드린 </a:t>
            </a:r>
            <a:r>
              <a:rPr lang="en-US" altLang="ko-KR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Image Captioning</a:t>
            </a:r>
            <a:r>
              <a:rPr lang="ko-KR" altLang="en-US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과 </a:t>
            </a:r>
            <a:r>
              <a:rPr lang="en-US" altLang="ko-KR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r>
              <a:rPr lang="ko-KR" altLang="en-US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을 활용한 일기쓰기 페이지 입니다</a:t>
            </a:r>
            <a:r>
              <a:rPr lang="en-US" altLang="ko-KR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</a:t>
            </a:r>
          </a:p>
          <a:p>
            <a:endParaRPr lang="en-US" altLang="ko-KR" sz="1200" baseline="0" dirty="0" smtClean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r>
              <a:rPr lang="ko-KR" altLang="en-US" dirty="0" smtClean="0"/>
              <a:t>아이들은 본인 일상의 이미지를 업로드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이미지를 토대로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이미지 </a:t>
            </a:r>
            <a:r>
              <a:rPr lang="ko-KR" altLang="en-US" dirty="0" err="1" smtClean="0"/>
              <a:t>캡셔닝을</a:t>
            </a:r>
            <a:r>
              <a:rPr lang="ko-KR" altLang="en-US" dirty="0" smtClean="0"/>
              <a:t> 하여</a:t>
            </a:r>
            <a:r>
              <a:rPr lang="ko-KR" altLang="en-US" baseline="0" dirty="0" smtClean="0"/>
              <a:t> 단어를 추천하게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영어 단어들의 발음 또한 </a:t>
            </a:r>
            <a:r>
              <a:rPr lang="en-US" altLang="ko-KR" baseline="0" dirty="0" smtClean="0"/>
              <a:t>AI TTS </a:t>
            </a:r>
            <a:r>
              <a:rPr lang="ko-KR" altLang="en-US" baseline="0" dirty="0" smtClean="0"/>
              <a:t>모델을 활용하여 표현해줍니다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원하는 단어가 있으면 단어장에 추가하기 버튼을 눌러 나만의 단어장에 단어를 추가할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일상과 관련된 이미지와 그에 맞는 영어 단어로 학습한다면 아이들의 흥미를 유발하고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영어 학습 효과가 증대되는 장점이 생길 것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0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발음평가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아이들이 일기를 작성하고 해당 일기를 읽게 되면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점수를 반환해주어 발음 교정 또한 진행할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0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확장 기능입니다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아이들이 영어문장을 작성하였을 때 </a:t>
            </a:r>
            <a:r>
              <a:rPr lang="ko-KR" altLang="en-US" dirty="0" err="1" smtClean="0"/>
              <a:t>문법이라던지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스펠링에 오류가 있다</a:t>
            </a:r>
            <a:r>
              <a:rPr lang="ko-KR" altLang="en-US" dirty="0" smtClean="0"/>
              <a:t>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가 오류를 체크하여 아이들의 문제를 해결할 수 있으며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완성된 문장을 아이들이 일게 되면 방금 전 소개해드린 </a:t>
            </a:r>
            <a:r>
              <a:rPr lang="ko-KR" altLang="en-US" dirty="0" err="1" smtClean="0"/>
              <a:t>발음평가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통해서 발음 정확도 또한 체크할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56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단어장 기능입니다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아이들은 본인이 저장했던 단어들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알파뱃</a:t>
            </a:r>
            <a:r>
              <a:rPr lang="ko-KR" altLang="en-US" baseline="0" dirty="0" smtClean="0"/>
              <a:t> 순으로 정렬되어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알파뱃을</a:t>
            </a:r>
            <a:r>
              <a:rPr lang="ko-KR" altLang="en-US" baseline="0" dirty="0" smtClean="0"/>
              <a:t> 누르면 해당하는 </a:t>
            </a:r>
            <a:r>
              <a:rPr lang="ko-KR" altLang="en-US" baseline="0" dirty="0" err="1" smtClean="0"/>
              <a:t>알파뱃의</a:t>
            </a:r>
            <a:r>
              <a:rPr lang="ko-KR" altLang="en-US" baseline="0" dirty="0" smtClean="0"/>
              <a:t> 단어들이 나열됩니다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단어를 누르면 해당 단어의 뜻과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본인이 작성했던 문장들 중 랜덤으로 하나의 문장이 나타나게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아이들은 해당 문장을 </a:t>
            </a:r>
            <a:r>
              <a:rPr lang="en-US" altLang="ko-KR" baseline="0" dirty="0" smtClean="0"/>
              <a:t>TTS </a:t>
            </a:r>
            <a:r>
              <a:rPr lang="ko-KR" altLang="en-US" baseline="0" dirty="0" smtClean="0"/>
              <a:t>모델을 활용하여 발음을 들을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8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일기장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타임라인 식으로 나열하여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아이들이나 선생님들이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월별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일별로 아이들이 작성한 일기들에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쉽게 접근할 수 있도록 </a:t>
            </a:r>
            <a:r>
              <a:rPr lang="en-US" altLang="ko-KR" dirty="0" smtClean="0"/>
              <a:t>UI</a:t>
            </a:r>
            <a:r>
              <a:rPr lang="en-US" altLang="ko-KR" baseline="0" dirty="0" smtClean="0"/>
              <a:t> / UX</a:t>
            </a:r>
            <a:r>
              <a:rPr lang="ko-KR" altLang="en-US" baseline="0" dirty="0" smtClean="0"/>
              <a:t>를 설계하였습니다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5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관리자 페이지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부모나 선생님들은 계정을 만들었을 때 사용한 </a:t>
            </a:r>
            <a:r>
              <a:rPr lang="ko-KR" altLang="en-US" dirty="0" err="1" smtClean="0"/>
              <a:t>핀번호를</a:t>
            </a:r>
            <a:r>
              <a:rPr lang="ko-KR" altLang="en-US" dirty="0" smtClean="0"/>
              <a:t> 입력하여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아이들의 일기를 조회 하고 칭찬 스티커를 부여할 수 있으며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통계를 제공함으로써 아이들이 월별로 얼마나 일기를 썼는지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사용한 단어는 몇 개인지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단어장에 추가한 단어는 몇 개인지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통계자료를 보여줌으로써 엄마나 선생님들이</a:t>
            </a:r>
            <a:r>
              <a:rPr lang="ko-KR" altLang="en-US" baseline="0" dirty="0" smtClean="0"/>
              <a:t> 쉽게 관리할 수 있도록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7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기술 스택입니다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아이들 학습용 앱이기 때문에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프론트는 </a:t>
            </a:r>
            <a:r>
              <a:rPr lang="ko-KR" altLang="en-US" dirty="0" err="1" smtClean="0"/>
              <a:t>리엑트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네이티브와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리덕스를</a:t>
            </a:r>
            <a:r>
              <a:rPr lang="ko-KR" altLang="en-US" dirty="0" smtClean="0"/>
              <a:t> 활용하여 안드로이드 어플리케이션 제작을 목표로 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백엔드는</a:t>
            </a:r>
            <a:r>
              <a:rPr lang="ko-KR" altLang="en-US" dirty="0" smtClean="0"/>
              <a:t> 장고를 기반으로 </a:t>
            </a:r>
            <a:r>
              <a:rPr lang="ko-KR" altLang="en-US" dirty="0" err="1" smtClean="0"/>
              <a:t>파이토치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Uwsgi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마리아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활용하고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1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향후 일정 및 팀</a:t>
            </a:r>
            <a:r>
              <a:rPr lang="ko-KR" altLang="en-US" baseline="0" dirty="0" smtClean="0"/>
              <a:t>원 소개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92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Sub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주차에는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저희들의 주요 기능인 영어 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회원관리를 완료하고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학습을 완료할 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주차에는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계정 설정 및 통계 기능을 완료하고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QA</a:t>
            </a:r>
            <a:r>
              <a:rPr lang="ko-KR" altLang="en-US" baseline="0" dirty="0" smtClean="0"/>
              <a:t>단계를 거쳐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 배포를 할 </a:t>
            </a:r>
            <a:r>
              <a:rPr lang="ko-KR" altLang="en-US" baseline="0" dirty="0" err="1" smtClean="0"/>
              <a:t>예정입낟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마지막으로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주차에는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UCC </a:t>
            </a:r>
            <a:r>
              <a:rPr lang="ko-KR" altLang="en-US" dirty="0" smtClean="0"/>
              <a:t>제작 및 최종점검을 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플레이스토에어 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최종발표를 할 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4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발표 순서 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순서대로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 및 기술 스택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향후 일정 및 팀원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Q &amp; A </a:t>
            </a:r>
            <a:r>
              <a:rPr lang="ko-KR" altLang="en-US" dirty="0" smtClean="0"/>
              <a:t>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18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 팀원들과 </a:t>
            </a:r>
            <a:r>
              <a:rPr lang="ko-KR" altLang="en-US" dirty="0" err="1" smtClean="0"/>
              <a:t>역활들을</a:t>
            </a:r>
            <a:r>
              <a:rPr lang="ko-KR" altLang="en-US" dirty="0" smtClean="0"/>
              <a:t> 소개하도록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팀장인 </a:t>
            </a:r>
            <a:r>
              <a:rPr lang="ko-KR" altLang="en-US" dirty="0" err="1" smtClean="0"/>
              <a:t>명도균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학오를</a:t>
            </a:r>
            <a:r>
              <a:rPr lang="ko-KR" altLang="en-US" dirty="0" smtClean="0"/>
              <a:t> 기반으로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프론트 </a:t>
            </a:r>
            <a:r>
              <a:rPr lang="ko-KR" altLang="en-US" dirty="0" err="1" smtClean="0"/>
              <a:t>유진우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윤지해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신민우</a:t>
            </a:r>
            <a:r>
              <a:rPr lang="ko-KR" altLang="en-US" dirty="0" smtClean="0"/>
              <a:t> 학우가 맡아줬습니다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는 제가 맡았고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기본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로직은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장수민</a:t>
            </a:r>
            <a:r>
              <a:rPr lang="ko-KR" altLang="en-US" dirty="0" smtClean="0"/>
              <a:t> 학우가 맡았습니다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7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</a:t>
            </a:r>
            <a:r>
              <a:rPr lang="ko-KR" altLang="en-US" dirty="0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다이노리의</a:t>
            </a:r>
            <a:r>
              <a:rPr lang="ko-KR" altLang="en-US" dirty="0" smtClean="0"/>
              <a:t> 발표를 마치도록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3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프로젝트 소개입니다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163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외국어를 배울 </a:t>
            </a:r>
            <a:r>
              <a:rPr lang="ko-KR" altLang="en-US" dirty="0" err="1" smtClean="0"/>
              <a:t>떄</a:t>
            </a:r>
            <a:r>
              <a:rPr lang="ko-KR" altLang="en-US" dirty="0" smtClean="0"/>
              <a:t> 가장</a:t>
            </a:r>
            <a:r>
              <a:rPr lang="ko-KR" altLang="en-US" baseline="0" dirty="0" smtClean="0"/>
              <a:t> 중요한 것은 무엇이라고 생각하시나요</a:t>
            </a:r>
            <a:r>
              <a:rPr lang="en-US" altLang="ko-KR" baseline="0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그것은 바로 </a:t>
            </a:r>
            <a:r>
              <a:rPr lang="ko-KR" altLang="en-US" dirty="0" err="1" smtClean="0"/>
              <a:t>어휘라고</a:t>
            </a:r>
            <a:r>
              <a:rPr lang="ko-KR" altLang="en-US" dirty="0" smtClean="0"/>
              <a:t> 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그렇다면 </a:t>
            </a:r>
            <a:r>
              <a:rPr lang="ko-KR" altLang="en-US" dirty="0" smtClean="0"/>
              <a:t>우리가 가장 중요하다고 생각하는 영어 또한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처음 </a:t>
            </a:r>
            <a:r>
              <a:rPr lang="ko-KR" altLang="en-US" dirty="0" smtClean="0"/>
              <a:t>배울 </a:t>
            </a:r>
            <a:r>
              <a:rPr lang="ko-KR" altLang="en-US" dirty="0" smtClean="0"/>
              <a:t>때 어휘를 </a:t>
            </a:r>
            <a:r>
              <a:rPr lang="ko-KR" altLang="en-US" dirty="0" smtClean="0"/>
              <a:t>익히는 것이 가장 중요할 것입니다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그러면 </a:t>
            </a:r>
            <a:r>
              <a:rPr lang="ko-KR" altLang="en-US" dirty="0" smtClean="0"/>
              <a:t>대한민국이 </a:t>
            </a:r>
            <a:r>
              <a:rPr lang="ko-KR" altLang="en-US" dirty="0" smtClean="0"/>
              <a:t>영어를 </a:t>
            </a:r>
            <a:r>
              <a:rPr lang="ko-KR" altLang="en-US" dirty="0" smtClean="0"/>
              <a:t>접하는 나이는 </a:t>
            </a:r>
            <a:r>
              <a:rPr lang="ko-KR" altLang="en-US" dirty="0" err="1" smtClean="0"/>
              <a:t>몇세일까요</a:t>
            </a:r>
            <a:r>
              <a:rPr lang="en-US" altLang="ko-KR" dirty="0" smtClean="0"/>
              <a:t>??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습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저는 기억을 되짚어 보면 초등학교 </a:t>
            </a:r>
            <a:r>
              <a:rPr lang="en-US" altLang="ko-KR" dirty="0" smtClean="0"/>
              <a:t>3</a:t>
            </a:r>
            <a:r>
              <a:rPr lang="ko-KR" altLang="en-US" dirty="0" smtClean="0"/>
              <a:t>학년 때 처음으로 영어를 배웠던 기억이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아마 여러분들도 저랑 비슷한 분들이 많으실 겁니다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9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놀랍게도 </a:t>
            </a:r>
            <a:r>
              <a:rPr lang="ko-KR" altLang="en-US" dirty="0" smtClean="0"/>
              <a:t>이 기사의 제목처럼 </a:t>
            </a:r>
            <a:r>
              <a:rPr lang="ko-KR" altLang="en-US" dirty="0" smtClean="0"/>
              <a:t>요즘은 아이들이 </a:t>
            </a:r>
            <a:r>
              <a:rPr lang="ko-KR" altLang="en-US" dirty="0" smtClean="0"/>
              <a:t>영어를 처음 배우는 나이가 평균적으로 </a:t>
            </a:r>
            <a:r>
              <a:rPr lang="en-US" altLang="ko-KR" dirty="0" smtClean="0"/>
              <a:t>4.8</a:t>
            </a:r>
            <a:r>
              <a:rPr lang="ko-KR" altLang="en-US" dirty="0" smtClean="0"/>
              <a:t>세 라고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그렇기 </a:t>
            </a:r>
            <a:r>
              <a:rPr lang="ko-KR" altLang="en-US" dirty="0" smtClean="0"/>
              <a:t>때문에 유아기의 </a:t>
            </a:r>
            <a:r>
              <a:rPr lang="ko-KR" altLang="en-US" dirty="0" smtClean="0"/>
              <a:t>영어 교육이 중요하고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영어 교육을 위해서는 어휘에 교육이 집중되어야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시중에 </a:t>
            </a:r>
            <a:r>
              <a:rPr lang="ko-KR" altLang="en-US" dirty="0" smtClean="0"/>
              <a:t>나와있는 이러한 </a:t>
            </a:r>
            <a:r>
              <a:rPr lang="ko-KR" altLang="en-US" dirty="0" smtClean="0"/>
              <a:t>어휘 학습용 </a:t>
            </a:r>
            <a:r>
              <a:rPr lang="ko-KR" altLang="en-US" dirty="0" smtClean="0"/>
              <a:t>카드를 보면 단어를 반복적으로 보게 해서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반복적으로 </a:t>
            </a:r>
            <a:r>
              <a:rPr lang="ko-KR" altLang="en-US" dirty="0" smtClean="0"/>
              <a:t>단어를 </a:t>
            </a:r>
            <a:r>
              <a:rPr lang="ko-KR" altLang="en-US" dirty="0" smtClean="0"/>
              <a:t>학습 </a:t>
            </a:r>
            <a:r>
              <a:rPr lang="ko-KR" altLang="en-US" dirty="0" err="1" smtClean="0"/>
              <a:t>하는데는</a:t>
            </a:r>
            <a:r>
              <a:rPr lang="ko-KR" altLang="en-US" dirty="0" smtClean="0"/>
              <a:t> 용이 하겠지만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아이들은 금방 실증이 나고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영어를 </a:t>
            </a:r>
            <a:r>
              <a:rPr lang="ko-KR" altLang="en-US" dirty="0" smtClean="0"/>
              <a:t>소통 수단이 아닌 학습과목으로 인식하게 되어버립니다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그럼 어떻게 하면 아이들이 영어를 소통의 수단으로 배울 수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22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36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주요 기능 및 기술 스택에 대해 말씀드리도록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81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저희들이 사용한 </a:t>
            </a:r>
            <a:r>
              <a:rPr lang="en-US" altLang="ko-KR" dirty="0" smtClean="0"/>
              <a:t>IC </a:t>
            </a:r>
            <a:r>
              <a:rPr lang="ko-KR" altLang="en-US" dirty="0" smtClean="0"/>
              <a:t>기술입니다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Show,</a:t>
            </a:r>
            <a:r>
              <a:rPr lang="en-US" altLang="ko-KR" baseline="0" dirty="0" smtClean="0"/>
              <a:t> attend, Tell </a:t>
            </a:r>
            <a:r>
              <a:rPr lang="ko-KR" altLang="en-US" baseline="0" dirty="0" smtClean="0"/>
              <a:t>모델을 활용한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 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보시는 것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해당 이미지에 대한 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문장의 </a:t>
            </a:r>
            <a:r>
              <a:rPr lang="ko-KR" altLang="en-US" dirty="0" err="1" smtClean="0"/>
              <a:t>캡셔닝</a:t>
            </a:r>
            <a:r>
              <a:rPr lang="ko-KR" altLang="en-US" dirty="0" smtClean="0"/>
              <a:t> 결과를 출력하게</a:t>
            </a:r>
            <a:r>
              <a:rPr lang="ko-KR" altLang="en-US" baseline="0" dirty="0" smtClean="0"/>
              <a:t>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0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8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19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3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60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21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07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64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55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06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1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42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54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96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6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4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7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1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6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7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1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6883400"/>
              <a:chOff x="914400" y="578757"/>
              <a:chExt cx="12192000" cy="685800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914400" y="578757"/>
                <a:ext cx="12192000" cy="6858000"/>
              </a:xfrm>
              <a:prstGeom prst="rect">
                <a:avLst/>
              </a:prstGeom>
              <a:solidFill>
                <a:schemeClr val="bg1"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1427518" y="1033438"/>
                <a:ext cx="11193107" cy="5957912"/>
              </a:xfrm>
              <a:prstGeom prst="roundRect">
                <a:avLst>
                  <a:gd name="adj" fmla="val 3790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29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86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wav"/><Relationship Id="rId7" Type="http://schemas.openxmlformats.org/officeDocument/2006/relationships/image" Target="../media/image3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2.png"/><Relationship Id="rId4" Type="http://schemas.openxmlformats.org/officeDocument/2006/relationships/audio" Target="../media/media2.wav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47.png"/><Relationship Id="rId3" Type="http://schemas.microsoft.com/office/2007/relationships/media" Target="../media/media4.m4a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11" Type="http://schemas.openxmlformats.org/officeDocument/2006/relationships/image" Target="../media/image41.png"/><Relationship Id="rId5" Type="http://schemas.microsoft.com/office/2007/relationships/media" Target="../media/media5.m4a"/><Relationship Id="rId10" Type="http://schemas.openxmlformats.org/officeDocument/2006/relationships/image" Target="../media/image45.png"/><Relationship Id="rId4" Type="http://schemas.openxmlformats.org/officeDocument/2006/relationships/audio" Target="../media/media4.m4a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3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9.png"/><Relationship Id="rId10" Type="http://schemas.openxmlformats.org/officeDocument/2006/relationships/image" Target="../media/image77.png"/><Relationship Id="rId4" Type="http://schemas.microsoft.com/office/2007/relationships/hdphoto" Target="../media/hdphoto3.wdp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jpe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293" r="19676" b="7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5" y="2423957"/>
            <a:ext cx="1322268" cy="1514533"/>
          </a:xfrm>
          <a:prstGeom prst="rect">
            <a:avLst/>
          </a:prstGeom>
        </p:spPr>
      </p:pic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567249" y="4448142"/>
            <a:ext cx="9230328" cy="8985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B105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597" y="2408624"/>
            <a:ext cx="1322268" cy="15145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07" y="2593079"/>
            <a:ext cx="865780" cy="11813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21" y="2588024"/>
            <a:ext cx="314553" cy="1186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56" y="2567634"/>
            <a:ext cx="878928" cy="11965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22" y="2579266"/>
            <a:ext cx="914328" cy="11732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32" y="2557387"/>
            <a:ext cx="810151" cy="1169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31" y="2588024"/>
            <a:ext cx="873871" cy="1168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52" y="453312"/>
            <a:ext cx="2496725" cy="1430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393" y="5615967"/>
            <a:ext cx="1713888" cy="10863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6" y="4994489"/>
            <a:ext cx="1334720" cy="18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88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7388" y="614981"/>
            <a:ext cx="49725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IC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569" y="1778966"/>
            <a:ext cx="3249863" cy="2927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92" y="4967390"/>
            <a:ext cx="5029849" cy="1009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874" y="1700413"/>
            <a:ext cx="3138947" cy="30842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203" y="5005495"/>
            <a:ext cx="4410691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8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8221" y="614981"/>
            <a:ext cx="71558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175" y="2508035"/>
            <a:ext cx="6617131" cy="429684"/>
          </a:xfrm>
          <a:prstGeom prst="rect">
            <a:avLst/>
          </a:prstGeom>
        </p:spPr>
      </p:pic>
      <p:pic>
        <p:nvPicPr>
          <p:cNvPr id="9" name="outpu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14" y="2081218"/>
            <a:ext cx="1208561" cy="1283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3263" y="4131210"/>
            <a:ext cx="9366342" cy="323423"/>
          </a:xfrm>
          <a:prstGeom prst="rect">
            <a:avLst/>
          </a:prstGeom>
        </p:spPr>
      </p:pic>
      <p:pic>
        <p:nvPicPr>
          <p:cNvPr id="13" name="outpu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8" y="3640822"/>
            <a:ext cx="1228224" cy="13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6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425" y="614981"/>
            <a:ext cx="152317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쓰기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21" y="1848992"/>
            <a:ext cx="5405541" cy="3378462"/>
          </a:xfrm>
          <a:prstGeom prst="rect">
            <a:avLst/>
          </a:prstGeom>
        </p:spPr>
      </p:pic>
      <p:sp>
        <p:nvSpPr>
          <p:cNvPr id="1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008125" y="2307241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Image Captioning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 추천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0" y="2343224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008125" y="3260159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를 활용한 발음 확인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0" y="3296142"/>
            <a:ext cx="367074" cy="420448"/>
          </a:xfrm>
          <a:prstGeom prst="rect">
            <a:avLst/>
          </a:prstGeom>
        </p:spPr>
      </p:pic>
      <p:sp>
        <p:nvSpPr>
          <p:cNvPr id="2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008125" y="4199429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에 추가 기능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0" y="4235412"/>
            <a:ext cx="367074" cy="420448"/>
          </a:xfrm>
          <a:prstGeom prst="rect">
            <a:avLst/>
          </a:prstGeom>
        </p:spPr>
      </p:pic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25255" y="5527376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일상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과 관련된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이미지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로 학습   </a:t>
            </a:r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=&gt;  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아이들의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흥미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유발   </a:t>
            </a:r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=&gt;  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학습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효과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증대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2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935" y="676535"/>
            <a:ext cx="140615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spc="-150" dirty="0" err="1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발음평가</a:t>
            </a:r>
            <a:r>
              <a:rPr lang="ko-KR" altLang="en-US" sz="24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24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endParaRPr lang="ko-KR" altLang="en-US" sz="24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7597" y="3152212"/>
            <a:ext cx="9274410" cy="581440"/>
          </a:xfrm>
          <a:prstGeom prst="rect">
            <a:avLst/>
          </a:prstGeom>
        </p:spPr>
      </p:pic>
      <p:pic>
        <p:nvPicPr>
          <p:cNvPr id="16" name="test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80" y="2877336"/>
            <a:ext cx="1091818" cy="11593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2"/>
          <a:srcRect b="5997"/>
          <a:stretch/>
        </p:blipFill>
        <p:spPr>
          <a:xfrm>
            <a:off x="1843402" y="1992860"/>
            <a:ext cx="9274410" cy="5595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3"/>
          <a:srcRect b="4507"/>
          <a:stretch/>
        </p:blipFill>
        <p:spPr>
          <a:xfrm>
            <a:off x="1797597" y="4518035"/>
            <a:ext cx="9274410" cy="570252"/>
          </a:xfrm>
          <a:prstGeom prst="rect">
            <a:avLst/>
          </a:prstGeom>
        </p:spPr>
      </p:pic>
      <p:pic>
        <p:nvPicPr>
          <p:cNvPr id="19" name="mm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5" y="1666893"/>
            <a:ext cx="1091818" cy="1159352"/>
          </a:xfrm>
          <a:prstGeom prst="rect">
            <a:avLst/>
          </a:prstGeom>
        </p:spPr>
      </p:pic>
      <p:pic>
        <p:nvPicPr>
          <p:cNvPr id="20" name="mm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80" y="4287224"/>
            <a:ext cx="1091818" cy="11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99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69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10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4997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확장 기능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506" y="2181164"/>
            <a:ext cx="5089607" cy="32212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118" y="961868"/>
            <a:ext cx="2657846" cy="1019317"/>
          </a:xfrm>
          <a:prstGeom prst="rect">
            <a:avLst/>
          </a:prstGeom>
        </p:spPr>
      </p:pic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2995064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Grammar and Spelling</a:t>
            </a:r>
            <a:r>
              <a:rPr 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확인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031047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3916207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문장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발음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정확도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체크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952190"/>
            <a:ext cx="367074" cy="4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203" y="614981"/>
            <a:ext cx="111761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536" y="818447"/>
            <a:ext cx="4084916" cy="2551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985" y="3595722"/>
            <a:ext cx="4091102" cy="2551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569" y="3595723"/>
            <a:ext cx="4142692" cy="25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204" y="614981"/>
            <a:ext cx="111761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일기장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17" y="1972956"/>
            <a:ext cx="5249199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11" y="1972956"/>
            <a:ext cx="513706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204" y="614981"/>
            <a:ext cx="111761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관리자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286" y="3443262"/>
            <a:ext cx="4320000" cy="27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253" y="3443262"/>
            <a:ext cx="4559381" cy="27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318" y="544830"/>
            <a:ext cx="4317879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424" y="614981"/>
            <a:ext cx="15231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기술 스택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77226" y="1774209"/>
            <a:ext cx="7342088" cy="3732380"/>
            <a:chOff x="2547975" y="2187372"/>
            <a:chExt cx="6327634" cy="3015236"/>
          </a:xfrm>
        </p:grpSpPr>
        <p:sp>
          <p:nvSpPr>
            <p:cNvPr id="3" name="육각형 2"/>
            <p:cNvSpPr/>
            <p:nvPr/>
          </p:nvSpPr>
          <p:spPr>
            <a:xfrm rot="5400000">
              <a:off x="2998754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육각형 53"/>
            <p:cNvSpPr/>
            <p:nvPr/>
          </p:nvSpPr>
          <p:spPr>
            <a:xfrm rot="5400000">
              <a:off x="4065554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육각형 54"/>
            <p:cNvSpPr/>
            <p:nvPr/>
          </p:nvSpPr>
          <p:spPr>
            <a:xfrm rot="5400000">
              <a:off x="3532154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육각형 55"/>
            <p:cNvSpPr/>
            <p:nvPr/>
          </p:nvSpPr>
          <p:spPr>
            <a:xfrm rot="5400000">
              <a:off x="3532154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육각형 57"/>
            <p:cNvSpPr/>
            <p:nvPr/>
          </p:nvSpPr>
          <p:spPr>
            <a:xfrm rot="5400000">
              <a:off x="4598954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육각형 58"/>
            <p:cNvSpPr/>
            <p:nvPr/>
          </p:nvSpPr>
          <p:spPr>
            <a:xfrm rot="5400000">
              <a:off x="4598954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육각형 61"/>
            <p:cNvSpPr/>
            <p:nvPr/>
          </p:nvSpPr>
          <p:spPr>
            <a:xfrm rot="5400000">
              <a:off x="6218889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육각형 62"/>
            <p:cNvSpPr/>
            <p:nvPr/>
          </p:nvSpPr>
          <p:spPr>
            <a:xfrm rot="5400000">
              <a:off x="7285689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육각형 63"/>
            <p:cNvSpPr/>
            <p:nvPr/>
          </p:nvSpPr>
          <p:spPr>
            <a:xfrm rot="5400000">
              <a:off x="6752289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육각형 64"/>
            <p:cNvSpPr/>
            <p:nvPr/>
          </p:nvSpPr>
          <p:spPr>
            <a:xfrm rot="5400000">
              <a:off x="6752289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육각형 65"/>
            <p:cNvSpPr/>
            <p:nvPr/>
          </p:nvSpPr>
          <p:spPr>
            <a:xfrm rot="5400000">
              <a:off x="5685489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육각형 68"/>
            <p:cNvSpPr/>
            <p:nvPr/>
          </p:nvSpPr>
          <p:spPr>
            <a:xfrm rot="5400000">
              <a:off x="5685489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육각형 33"/>
            <p:cNvSpPr/>
            <p:nvPr/>
          </p:nvSpPr>
          <p:spPr>
            <a:xfrm rot="5400000">
              <a:off x="7820196" y="4147194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육각형 34"/>
            <p:cNvSpPr/>
            <p:nvPr/>
          </p:nvSpPr>
          <p:spPr>
            <a:xfrm rot="5400000">
              <a:off x="6764282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5149408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육각형 40"/>
            <p:cNvSpPr/>
            <p:nvPr/>
          </p:nvSpPr>
          <p:spPr>
            <a:xfrm rot="5400000">
              <a:off x="2478847" y="2256500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688701" y="2255691"/>
              <a:ext cx="6185614" cy="2869872"/>
              <a:chOff x="2688701" y="2255691"/>
              <a:chExt cx="6185614" cy="286987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5266" y="2255691"/>
                <a:ext cx="1042014" cy="1042014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6559" y="2375298"/>
                <a:ext cx="802800" cy="80280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484" y="3275388"/>
                <a:ext cx="861904" cy="861904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895" y="2285989"/>
                <a:ext cx="802800" cy="981419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20" y="2363488"/>
                <a:ext cx="826420" cy="826420"/>
              </a:xfrm>
              <a:prstGeom prst="rect">
                <a:avLst/>
              </a:prstGeom>
            </p:spPr>
          </p:pic>
          <p:pic>
            <p:nvPicPr>
              <p:cNvPr id="1026" name="Picture 2" descr="https://o.remove.bg/downloads/49ef8fae-7fa0-49fd-9d5f-4f73a025b55e/%EB%8B%A4%EC%9A%B4%EB%A1%9C%EB%93%9C__1_-removebg-preview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790" y="3195687"/>
                <a:ext cx="1021306" cy="1021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3541" y="4524793"/>
                <a:ext cx="897916" cy="222374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359" y="4277759"/>
                <a:ext cx="859872" cy="716443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8425" y="4481940"/>
                <a:ext cx="880934" cy="308081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543" y="4146398"/>
                <a:ext cx="1080160" cy="979165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698" y="3317960"/>
                <a:ext cx="820521" cy="776760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8183" y="3159584"/>
                <a:ext cx="1093513" cy="1093513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616" y="4149131"/>
                <a:ext cx="973699" cy="973699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606" y="3351114"/>
                <a:ext cx="856325" cy="710452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701" y="2416434"/>
                <a:ext cx="704834" cy="7205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95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65257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 </a:t>
            </a:r>
            <a:r>
              <a:rPr lang="ko-KR" altLang="en-US" sz="72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팀원 소개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249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9446" y="450044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1309687"/>
            <a:ext cx="633205" cy="72527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2626589"/>
            <a:ext cx="633205" cy="72527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3" y="3898842"/>
            <a:ext cx="633205" cy="72527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4" y="5156682"/>
            <a:ext cx="633205" cy="7252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41034" y="1379613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</a:t>
            </a:r>
            <a:r>
              <a:rPr lang="ko-KR" altLang="en-US" sz="3600" dirty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소개</a:t>
            </a:r>
            <a:endParaRPr lang="en-US" altLang="ko-KR" sz="3600" dirty="0">
              <a:solidFill>
                <a:srgbClr val="7030A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72686" y="4467033"/>
            <a:ext cx="3229847" cy="2287326"/>
            <a:chOff x="8572686" y="4467033"/>
            <a:chExt cx="3229847" cy="22873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611" y="6079679"/>
              <a:ext cx="2882922" cy="5532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47" y="5533945"/>
              <a:ext cx="895396" cy="83824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703" y="4467033"/>
              <a:ext cx="1464762" cy="197685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86" y="5953066"/>
              <a:ext cx="683192" cy="80129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6908" y="5667272"/>
              <a:ext cx="940896" cy="87116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99983" y="5262284"/>
              <a:ext cx="945016" cy="1094044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949" y="5646860"/>
              <a:ext cx="783516" cy="911984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5591" y="5667272"/>
              <a:ext cx="1157870" cy="862242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3641034" y="2642787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주요기능 </a:t>
            </a:r>
            <a:r>
              <a:rPr lang="ko-KR" altLang="en-US" sz="3600" dirty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기술 스택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397" y="3899626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 </a:t>
            </a:r>
            <a:r>
              <a:rPr lang="ko-KR" altLang="en-US" sz="3600" dirty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팀원 소개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41034" y="5162800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 </a:t>
            </a:r>
            <a:r>
              <a:rPr lang="en-US" altLang="ko-KR" sz="3600" dirty="0" smtClean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&amp;</a:t>
            </a:r>
            <a:r>
              <a:rPr lang="ko-KR" altLang="en-US" sz="3600" dirty="0" smtClean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</a:t>
            </a:r>
          </a:p>
        </p:txBody>
      </p:sp>
      <p:sp>
        <p:nvSpPr>
          <p:cNvPr id="34" name="물결 33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68575" y="568815"/>
            <a:ext cx="934871" cy="6771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순서</a:t>
            </a:r>
            <a:endParaRPr lang="ko-KR" altLang="en-US" sz="3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550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942966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물결 9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425" y="614981"/>
            <a:ext cx="15231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 flipV="1">
            <a:off x="1866791" y="3443406"/>
            <a:ext cx="8596544" cy="25313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타원 184"/>
          <p:cNvSpPr/>
          <p:nvPr/>
        </p:nvSpPr>
        <p:spPr>
          <a:xfrm>
            <a:off x="5174318" y="335478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6823152" y="336533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9C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8502629" y="3335851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C4D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10383455" y="335360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5298961" y="1404913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6947795" y="3816858"/>
            <a:ext cx="0" cy="1732059"/>
          </a:xfrm>
          <a:prstGeom prst="line">
            <a:avLst/>
          </a:prstGeom>
          <a:ln w="12700">
            <a:solidFill>
              <a:srgbClr val="F9C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8627272" y="1418349"/>
            <a:ext cx="0" cy="1732059"/>
          </a:xfrm>
          <a:prstGeom prst="line">
            <a:avLst/>
          </a:prstGeom>
          <a:ln w="12700">
            <a:solidFill>
              <a:srgbClr val="C4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10508098" y="3772149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5233423" y="1286901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8561734" y="1300337"/>
            <a:ext cx="131076" cy="13107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6882257" y="5510684"/>
            <a:ext cx="131076" cy="13107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10442560" y="5458489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6903032" y="3446690"/>
            <a:ext cx="89526" cy="8952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8582509" y="3420812"/>
            <a:ext cx="89526" cy="8952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10463335" y="3431346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5254198" y="343252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1742148" y="333415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213" name="직선 연결선 212"/>
          <p:cNvCxnSpPr/>
          <p:nvPr/>
        </p:nvCxnSpPr>
        <p:spPr>
          <a:xfrm>
            <a:off x="1866791" y="1432835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/>
          <p:cNvSpPr/>
          <p:nvPr/>
        </p:nvSpPr>
        <p:spPr>
          <a:xfrm>
            <a:off x="1801253" y="1314823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1822028" y="341189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096229" y="1180306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3302107" y="335146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3381987" y="3429211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3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647801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영어일기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회원관리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613283" y="118030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8911775" y="1180306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3418703" y="3765170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3353165" y="5451510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5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671290" y="1687971"/>
            <a:ext cx="2062515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</a:t>
            </a:r>
            <a:r>
              <a:rPr lang="ko-KR" alt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 및 최종점검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309972" y="5063604"/>
            <a:ext cx="1130604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최종 발표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445583" y="4581629"/>
            <a:ext cx="2062515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플레이 스토어 배포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691953" y="5001152"/>
            <a:ext cx="2255842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테스트 코드 실행 및 </a:t>
            </a:r>
            <a:r>
              <a:rPr lang="en-US" altLang="ko-KR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QA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107910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추가 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 설정 및 통계 기능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894831" y="4529275"/>
            <a:ext cx="1020195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차 배포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18064" y="4889584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 train </a:t>
            </a:r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완료 및 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59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65257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2191" y="3692741"/>
            <a:ext cx="1611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명도균</a:t>
            </a:r>
            <a:endParaRPr lang="en-US" altLang="ko-KR" sz="2800" b="1" dirty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 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팀장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24" y="1769017"/>
            <a:ext cx="1461440" cy="16919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3" y="1706894"/>
            <a:ext cx="1134580" cy="17493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5" y="1764368"/>
            <a:ext cx="1453572" cy="16919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51500" y="3692741"/>
            <a:ext cx="1602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유진우</a:t>
            </a:r>
            <a:r>
              <a:rPr lang="ko-KR" altLang="en-US" b="1" dirty="0" smtClean="0">
                <a:solidFill>
                  <a:schemeClr val="accent6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Git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Master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Design</a:t>
            </a:r>
            <a:endParaRPr lang="ko-KR" altLang="en-US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0180" y="3683217"/>
            <a:ext cx="1611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윤지해</a:t>
            </a:r>
            <a:r>
              <a:rPr lang="ko-KR" altLang="en-US" sz="2400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JIRA </a:t>
            </a:r>
            <a:r>
              <a:rPr lang="ko-KR" altLang="en-US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관리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4681" y="3683216"/>
            <a:ext cx="16080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8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신민호</a:t>
            </a:r>
            <a:r>
              <a:rPr lang="ko-KR" altLang="en-US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회의록 관리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6142" y="3683215"/>
            <a:ext cx="1611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전의수</a:t>
            </a:r>
            <a:r>
              <a:rPr lang="ko-KR" altLang="en-US" b="1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Backend(AI)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Tech Leader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 </a:t>
            </a:r>
            <a:r>
              <a:rPr lang="ko-KR" altLang="en-US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20100" y="3692741"/>
            <a:ext cx="17744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장수민</a:t>
            </a:r>
            <a:r>
              <a:rPr lang="ko-KR" altLang="en-US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Backend(DB)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DevOps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27" y="2092136"/>
            <a:ext cx="1831848" cy="13641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86" y="1862073"/>
            <a:ext cx="1294306" cy="15404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82" y="1966254"/>
            <a:ext cx="1609298" cy="1490020"/>
          </a:xfrm>
          <a:prstGeom prst="rect">
            <a:avLst/>
          </a:prstGeom>
        </p:spPr>
      </p:pic>
      <p:sp>
        <p:nvSpPr>
          <p:cNvPr id="28" name="물결 27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74424" y="614981"/>
            <a:ext cx="15231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팀원 소개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5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물결 4"/>
          <p:cNvSpPr/>
          <p:nvPr/>
        </p:nvSpPr>
        <p:spPr>
          <a:xfrm>
            <a:off x="2551522" y="2245936"/>
            <a:ext cx="7088956" cy="2366128"/>
          </a:xfrm>
          <a:prstGeom prst="wave">
            <a:avLst/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1503" y="2828838"/>
            <a:ext cx="438899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감사합니다</a:t>
            </a:r>
            <a:r>
              <a:rPr lang="en-US" altLang="ko-KR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</a:t>
            </a:r>
            <a:endParaRPr lang="ko-KR" altLang="en-US" sz="7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81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6637" y="2107214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sz="7200" dirty="0">
              <a:solidFill>
                <a:srgbClr val="00206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895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11540" y="5105148"/>
            <a:ext cx="2469015" cy="1579425"/>
            <a:chOff x="9984540" y="5235323"/>
            <a:chExt cx="2469015" cy="1579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932" flipH="1">
              <a:off x="11497448" y="5759696"/>
              <a:ext cx="956107" cy="6540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408">
              <a:off x="9984540" y="6024951"/>
              <a:ext cx="947757" cy="7897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823" y="5235323"/>
              <a:ext cx="1697841" cy="1571999"/>
            </a:xfrm>
            <a:prstGeom prst="rect">
              <a:avLst/>
            </a:prstGeom>
          </p:spPr>
        </p:pic>
      </p:grpSp>
      <p:sp>
        <p:nvSpPr>
          <p:cNvPr id="93" name="물결 92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29" y="1257468"/>
            <a:ext cx="7084342" cy="45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11540" y="5105148"/>
            <a:ext cx="2469015" cy="1579425"/>
            <a:chOff x="9984540" y="5235323"/>
            <a:chExt cx="2469015" cy="1579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932" flipH="1">
              <a:off x="11497448" y="5759696"/>
              <a:ext cx="956107" cy="6540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408">
              <a:off x="9984540" y="6024951"/>
              <a:ext cx="947757" cy="7897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823" y="5235323"/>
              <a:ext cx="1697841" cy="1571999"/>
            </a:xfrm>
            <a:prstGeom prst="rect">
              <a:avLst/>
            </a:prstGeom>
          </p:spPr>
        </p:pic>
      </p:grpSp>
      <p:sp>
        <p:nvSpPr>
          <p:cNvPr id="93" name="물결 92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3" y="1393654"/>
            <a:ext cx="8791575" cy="7048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29" y="2288811"/>
            <a:ext cx="3325696" cy="3325696"/>
          </a:xfrm>
          <a:prstGeom prst="rect">
            <a:avLst/>
          </a:prstGeom>
        </p:spPr>
      </p:pic>
      <p:pic>
        <p:nvPicPr>
          <p:cNvPr id="1026" name="Picture 2" descr="아이 영어교육, 언제부터 시작 해야할까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00" y="2539353"/>
            <a:ext cx="3766148" cy="282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83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11540" y="5105148"/>
            <a:ext cx="2469015" cy="1579425"/>
            <a:chOff x="9984540" y="5235323"/>
            <a:chExt cx="2469015" cy="1579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932" flipH="1">
              <a:off x="11497448" y="5759696"/>
              <a:ext cx="956107" cy="6540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408">
              <a:off x="9984540" y="6024951"/>
              <a:ext cx="947757" cy="7897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823" y="5235323"/>
              <a:ext cx="1697841" cy="1571999"/>
            </a:xfrm>
            <a:prstGeom prst="rect">
              <a:avLst/>
            </a:prstGeom>
          </p:spPr>
        </p:pic>
      </p:grpSp>
      <p:sp>
        <p:nvSpPr>
          <p:cNvPr id="13" name="물결 12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861" y="1784142"/>
            <a:ext cx="3357808" cy="31070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4" y="1761616"/>
            <a:ext cx="3107035" cy="3107035"/>
          </a:xfrm>
          <a:prstGeom prst="rect">
            <a:avLst/>
          </a:prstGeom>
        </p:spPr>
      </p:pic>
      <p:sp>
        <p:nvSpPr>
          <p:cNvPr id="1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558888" y="5245862"/>
            <a:ext cx="9230328" cy="64528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영어를 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‘</a:t>
            </a:r>
            <a:r>
              <a:rPr lang="ko-KR" altLang="en-US" sz="3200" b="1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소통의 수단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’</a:t>
            </a:r>
            <a:r>
              <a:rPr lang="ko-KR" altLang="en-US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 아니라 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‘</a:t>
            </a:r>
            <a:r>
              <a:rPr lang="ko-KR" altLang="en-US" sz="3200" b="1" dirty="0" smtClean="0">
                <a:solidFill>
                  <a:srgbClr val="00B0F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학습 과목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’</a:t>
            </a:r>
            <a:r>
              <a:rPr lang="ko-KR" altLang="en-US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으로 인식</a:t>
            </a:r>
            <a:endParaRPr sz="32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4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8" y="4767238"/>
            <a:ext cx="1907627" cy="2090762"/>
          </a:xfrm>
          <a:prstGeom prst="rect">
            <a:avLst/>
          </a:prstGeom>
        </p:spPr>
      </p:pic>
      <p:sp>
        <p:nvSpPr>
          <p:cNvPr id="12" name="물결 11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2957277" y="2257427"/>
            <a:ext cx="1953650" cy="74607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54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일상성</a:t>
            </a:r>
            <a:endParaRPr sz="5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614220" y="5912943"/>
            <a:ext cx="6017342" cy="44827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그림일기 활용 수업이 어휘 습득에 미치는 영향 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– </a:t>
            </a:r>
            <a:r>
              <a:rPr lang="ko-KR" altLang="en-US" sz="1600" b="1" dirty="0" err="1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오혜주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(2016) </a:t>
            </a:r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참고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2957277" y="3749569"/>
            <a:ext cx="1953650" cy="6927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54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이미지</a:t>
            </a:r>
            <a:endParaRPr sz="5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189486" y="3003499"/>
            <a:ext cx="1953650" cy="74607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9600" b="1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+</a:t>
            </a:r>
            <a:endParaRPr sz="9600" dirty="0">
              <a:solidFill>
                <a:srgbClr val="FF000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6942679" y="3003498"/>
            <a:ext cx="1953650" cy="74607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endParaRPr sz="5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026" name="Picture 2" descr="How to choose between rule-based AI and machine learning – TechTal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1430000"/>
            <a:ext cx="550512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9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1"/>
            <a:ext cx="12192001" cy="6885476"/>
            <a:chOff x="0" y="1"/>
            <a:chExt cx="12192001" cy="68854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6" t="23476" b="7901"/>
            <a:stretch/>
          </p:blipFill>
          <p:spPr>
            <a:xfrm>
              <a:off x="1" y="1"/>
              <a:ext cx="12192000" cy="6885476"/>
            </a:xfrm>
            <a:prstGeom prst="rect">
              <a:avLst/>
            </a:prstGeom>
            <a:effectLst/>
          </p:spPr>
        </p:pic>
        <p:sp>
          <p:nvSpPr>
            <p:cNvPr id="6" name="직사각형 5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8" y="4767238"/>
            <a:ext cx="1907627" cy="2090762"/>
          </a:xfrm>
          <a:prstGeom prst="rect">
            <a:avLst/>
          </a:prstGeom>
        </p:spPr>
      </p:pic>
      <p:sp>
        <p:nvSpPr>
          <p:cNvPr id="12" name="물결 11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505131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사진 일기를 통한 </a:t>
            </a:r>
            <a:r>
              <a:rPr lang="en-US" altLang="ko-KR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ko-KR" altLang="en-US" sz="3600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학습 앱 </a:t>
            </a:r>
            <a:r>
              <a:rPr lang="ko-KR" altLang="en-US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서비스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6" name="Google Shape;2175;p87"/>
          <p:cNvGrpSpPr/>
          <p:nvPr/>
        </p:nvGrpSpPr>
        <p:grpSpPr>
          <a:xfrm>
            <a:off x="4883011" y="4177112"/>
            <a:ext cx="981473" cy="1380820"/>
            <a:chOff x="6647200" y="1245500"/>
            <a:chExt cx="1060250" cy="1491650"/>
          </a:xfrm>
        </p:grpSpPr>
        <p:sp>
          <p:nvSpPr>
            <p:cNvPr id="17" name="Google Shape;2176;p87"/>
            <p:cNvSpPr/>
            <p:nvPr/>
          </p:nvSpPr>
          <p:spPr>
            <a:xfrm>
              <a:off x="6647200" y="2225525"/>
              <a:ext cx="1060250" cy="511625"/>
            </a:xfrm>
            <a:custGeom>
              <a:avLst/>
              <a:gdLst/>
              <a:ahLst/>
              <a:cxnLst/>
              <a:rect l="l" t="t" r="r" b="b"/>
              <a:pathLst>
                <a:path w="42410" h="20465" extrusionOk="0">
                  <a:moveTo>
                    <a:pt x="22121" y="1"/>
                  </a:moveTo>
                  <a:cubicBezTo>
                    <a:pt x="4172" y="1"/>
                    <a:pt x="0" y="20465"/>
                    <a:pt x="0" y="20465"/>
                  </a:cubicBezTo>
                  <a:lnTo>
                    <a:pt x="42410" y="20465"/>
                  </a:lnTo>
                  <a:cubicBezTo>
                    <a:pt x="42410" y="20465"/>
                    <a:pt x="40066" y="1"/>
                    <a:pt x="22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7;p87"/>
            <p:cNvSpPr/>
            <p:nvPr/>
          </p:nvSpPr>
          <p:spPr>
            <a:xfrm>
              <a:off x="6746150" y="1345650"/>
              <a:ext cx="905550" cy="865300"/>
            </a:xfrm>
            <a:custGeom>
              <a:avLst/>
              <a:gdLst/>
              <a:ahLst/>
              <a:cxnLst/>
              <a:rect l="l" t="t" r="r" b="b"/>
              <a:pathLst>
                <a:path w="36222" h="34612" extrusionOk="0">
                  <a:moveTo>
                    <a:pt x="18361" y="0"/>
                  </a:moveTo>
                  <a:cubicBezTo>
                    <a:pt x="1" y="0"/>
                    <a:pt x="3083" y="30290"/>
                    <a:pt x="4784" y="34612"/>
                  </a:cubicBezTo>
                  <a:cubicBezTo>
                    <a:pt x="4784" y="34612"/>
                    <a:pt x="12189" y="33255"/>
                    <a:pt x="19585" y="33255"/>
                  </a:cubicBezTo>
                  <a:cubicBezTo>
                    <a:pt x="23074" y="33255"/>
                    <a:pt x="26561" y="33557"/>
                    <a:pt x="29269" y="34445"/>
                  </a:cubicBezTo>
                  <a:cubicBezTo>
                    <a:pt x="31537" y="28614"/>
                    <a:pt x="36222" y="408"/>
                    <a:pt x="18751" y="5"/>
                  </a:cubicBezTo>
                  <a:cubicBezTo>
                    <a:pt x="18620" y="2"/>
                    <a:pt x="18490" y="0"/>
                    <a:pt x="18361" y="0"/>
                  </a:cubicBezTo>
                  <a:close/>
                </a:path>
              </a:pathLst>
            </a:custGeom>
            <a:solidFill>
              <a:srgbClr val="6D5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78;p87"/>
            <p:cNvSpPr/>
            <p:nvPr/>
          </p:nvSpPr>
          <p:spPr>
            <a:xfrm>
              <a:off x="6791350" y="1691250"/>
              <a:ext cx="166475" cy="166500"/>
            </a:xfrm>
            <a:custGeom>
              <a:avLst/>
              <a:gdLst/>
              <a:ahLst/>
              <a:cxnLst/>
              <a:rect l="l" t="t" r="r" b="b"/>
              <a:pathLst>
                <a:path w="6659" h="6660" extrusionOk="0">
                  <a:moveTo>
                    <a:pt x="3332" y="1"/>
                  </a:moveTo>
                  <a:cubicBezTo>
                    <a:pt x="1491" y="1"/>
                    <a:pt x="0" y="1491"/>
                    <a:pt x="0" y="3328"/>
                  </a:cubicBezTo>
                  <a:cubicBezTo>
                    <a:pt x="0" y="5169"/>
                    <a:pt x="1491" y="6659"/>
                    <a:pt x="3332" y="6659"/>
                  </a:cubicBezTo>
                  <a:cubicBezTo>
                    <a:pt x="5169" y="6659"/>
                    <a:pt x="6659" y="5169"/>
                    <a:pt x="6659" y="3328"/>
                  </a:cubicBezTo>
                  <a:cubicBezTo>
                    <a:pt x="6659" y="1491"/>
                    <a:pt x="5169" y="1"/>
                    <a:pt x="3332" y="1"/>
                  </a:cubicBezTo>
                  <a:close/>
                </a:path>
              </a:pathLst>
            </a:custGeom>
            <a:solidFill>
              <a:srgbClr val="E4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79;p87"/>
            <p:cNvSpPr/>
            <p:nvPr/>
          </p:nvSpPr>
          <p:spPr>
            <a:xfrm>
              <a:off x="7409525" y="1691250"/>
              <a:ext cx="166500" cy="166500"/>
            </a:xfrm>
            <a:custGeom>
              <a:avLst/>
              <a:gdLst/>
              <a:ahLst/>
              <a:cxnLst/>
              <a:rect l="l" t="t" r="r" b="b"/>
              <a:pathLst>
                <a:path w="6660" h="6660" extrusionOk="0">
                  <a:moveTo>
                    <a:pt x="3332" y="1"/>
                  </a:moveTo>
                  <a:cubicBezTo>
                    <a:pt x="1490" y="1"/>
                    <a:pt x="0" y="1491"/>
                    <a:pt x="0" y="3328"/>
                  </a:cubicBezTo>
                  <a:cubicBezTo>
                    <a:pt x="0" y="5169"/>
                    <a:pt x="1490" y="6659"/>
                    <a:pt x="3332" y="6659"/>
                  </a:cubicBezTo>
                  <a:cubicBezTo>
                    <a:pt x="5168" y="6659"/>
                    <a:pt x="6659" y="5169"/>
                    <a:pt x="6659" y="3328"/>
                  </a:cubicBezTo>
                  <a:cubicBezTo>
                    <a:pt x="6659" y="1491"/>
                    <a:pt x="5168" y="1"/>
                    <a:pt x="3332" y="1"/>
                  </a:cubicBezTo>
                  <a:close/>
                </a:path>
              </a:pathLst>
            </a:custGeom>
            <a:solidFill>
              <a:srgbClr val="E4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0;p87"/>
            <p:cNvSpPr/>
            <p:nvPr/>
          </p:nvSpPr>
          <p:spPr>
            <a:xfrm>
              <a:off x="7109100" y="1865425"/>
              <a:ext cx="182150" cy="290250"/>
            </a:xfrm>
            <a:custGeom>
              <a:avLst/>
              <a:gdLst/>
              <a:ahLst/>
              <a:cxnLst/>
              <a:rect l="l" t="t" r="r" b="b"/>
              <a:pathLst>
                <a:path w="7286" h="11610" extrusionOk="0">
                  <a:moveTo>
                    <a:pt x="6721" y="1"/>
                  </a:moveTo>
                  <a:lnTo>
                    <a:pt x="945" y="794"/>
                  </a:lnTo>
                  <a:lnTo>
                    <a:pt x="1" y="11610"/>
                  </a:lnTo>
                  <a:cubicBezTo>
                    <a:pt x="1908" y="11382"/>
                    <a:pt x="5012" y="10504"/>
                    <a:pt x="7286" y="7400"/>
                  </a:cubicBezTo>
                  <a:lnTo>
                    <a:pt x="6721" y="1"/>
                  </a:lnTo>
                  <a:close/>
                </a:path>
              </a:pathLst>
            </a:custGeom>
            <a:solidFill>
              <a:srgbClr val="E4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1;p87"/>
            <p:cNvSpPr/>
            <p:nvPr/>
          </p:nvSpPr>
          <p:spPr>
            <a:xfrm>
              <a:off x="6896950" y="1345975"/>
              <a:ext cx="580225" cy="698550"/>
            </a:xfrm>
            <a:custGeom>
              <a:avLst/>
              <a:gdLst/>
              <a:ahLst/>
              <a:cxnLst/>
              <a:rect l="l" t="t" r="r" b="b"/>
              <a:pathLst>
                <a:path w="23209" h="27942" extrusionOk="0">
                  <a:moveTo>
                    <a:pt x="12857" y="1"/>
                  </a:moveTo>
                  <a:cubicBezTo>
                    <a:pt x="12841" y="1"/>
                    <a:pt x="12833" y="1"/>
                    <a:pt x="12833" y="1"/>
                  </a:cubicBezTo>
                  <a:cubicBezTo>
                    <a:pt x="12833" y="1"/>
                    <a:pt x="3968" y="1183"/>
                    <a:pt x="423" y="10048"/>
                  </a:cubicBezTo>
                  <a:cubicBezTo>
                    <a:pt x="115" y="10826"/>
                    <a:pt x="157" y="11895"/>
                    <a:pt x="110" y="12716"/>
                  </a:cubicBezTo>
                  <a:cubicBezTo>
                    <a:pt x="1" y="14486"/>
                    <a:pt x="15" y="16271"/>
                    <a:pt x="209" y="18036"/>
                  </a:cubicBezTo>
                  <a:cubicBezTo>
                    <a:pt x="594" y="21528"/>
                    <a:pt x="2264" y="24571"/>
                    <a:pt x="5435" y="26260"/>
                  </a:cubicBezTo>
                  <a:cubicBezTo>
                    <a:pt x="7399" y="27310"/>
                    <a:pt x="9804" y="27941"/>
                    <a:pt x="12153" y="27941"/>
                  </a:cubicBezTo>
                  <a:cubicBezTo>
                    <a:pt x="13606" y="27941"/>
                    <a:pt x="15038" y="27700"/>
                    <a:pt x="16331" y="27167"/>
                  </a:cubicBezTo>
                  <a:cubicBezTo>
                    <a:pt x="18951" y="26089"/>
                    <a:pt x="20977" y="24163"/>
                    <a:pt x="22017" y="21572"/>
                  </a:cubicBezTo>
                  <a:cubicBezTo>
                    <a:pt x="23198" y="18615"/>
                    <a:pt x="23209" y="14837"/>
                    <a:pt x="23051" y="11647"/>
                  </a:cubicBezTo>
                  <a:cubicBezTo>
                    <a:pt x="22475" y="166"/>
                    <a:pt x="13380" y="1"/>
                    <a:pt x="12857" y="1"/>
                  </a:cubicBezTo>
                  <a:close/>
                </a:path>
              </a:pathLst>
            </a:custGeom>
            <a:solidFill>
              <a:srgbClr val="F4B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2;p87"/>
            <p:cNvSpPr/>
            <p:nvPr/>
          </p:nvSpPr>
          <p:spPr>
            <a:xfrm>
              <a:off x="7098775" y="2050400"/>
              <a:ext cx="208150" cy="295875"/>
            </a:xfrm>
            <a:custGeom>
              <a:avLst/>
              <a:gdLst/>
              <a:ahLst/>
              <a:cxnLst/>
              <a:rect l="l" t="t" r="r" b="b"/>
              <a:pathLst>
                <a:path w="8326" h="11835" extrusionOk="0">
                  <a:moveTo>
                    <a:pt x="7699" y="1"/>
                  </a:moveTo>
                  <a:cubicBezTo>
                    <a:pt x="5425" y="3105"/>
                    <a:pt x="2321" y="3983"/>
                    <a:pt x="414" y="4211"/>
                  </a:cubicBezTo>
                  <a:lnTo>
                    <a:pt x="0" y="8971"/>
                  </a:lnTo>
                  <a:cubicBezTo>
                    <a:pt x="0" y="8971"/>
                    <a:pt x="171" y="11348"/>
                    <a:pt x="4020" y="11799"/>
                  </a:cubicBezTo>
                  <a:cubicBezTo>
                    <a:pt x="4226" y="11823"/>
                    <a:pt x="4423" y="11835"/>
                    <a:pt x="4610" y="11835"/>
                  </a:cubicBezTo>
                  <a:cubicBezTo>
                    <a:pt x="7917" y="11835"/>
                    <a:pt x="8325" y="8230"/>
                    <a:pt x="8325" y="8230"/>
                  </a:cubicBezTo>
                  <a:lnTo>
                    <a:pt x="7699" y="1"/>
                  </a:lnTo>
                  <a:close/>
                </a:path>
              </a:pathLst>
            </a:custGeom>
            <a:solidFill>
              <a:srgbClr val="F4B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3;p87"/>
            <p:cNvSpPr/>
            <p:nvPr/>
          </p:nvSpPr>
          <p:spPr>
            <a:xfrm>
              <a:off x="7010975" y="1730175"/>
              <a:ext cx="29550" cy="59125"/>
            </a:xfrm>
            <a:custGeom>
              <a:avLst/>
              <a:gdLst/>
              <a:ahLst/>
              <a:cxnLst/>
              <a:rect l="l" t="t" r="r" b="b"/>
              <a:pathLst>
                <a:path w="1182" h="2365" extrusionOk="0">
                  <a:moveTo>
                    <a:pt x="589" y="1"/>
                  </a:moveTo>
                  <a:cubicBezTo>
                    <a:pt x="266" y="1"/>
                    <a:pt x="1" y="527"/>
                    <a:pt x="1" y="1182"/>
                  </a:cubicBezTo>
                  <a:cubicBezTo>
                    <a:pt x="1" y="1832"/>
                    <a:pt x="266" y="2364"/>
                    <a:pt x="589" y="2364"/>
                  </a:cubicBezTo>
                  <a:cubicBezTo>
                    <a:pt x="916" y="2364"/>
                    <a:pt x="1182" y="1832"/>
                    <a:pt x="1182" y="1182"/>
                  </a:cubicBezTo>
                  <a:cubicBezTo>
                    <a:pt x="1182" y="527"/>
                    <a:pt x="916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4;p87"/>
            <p:cNvSpPr/>
            <p:nvPr/>
          </p:nvSpPr>
          <p:spPr>
            <a:xfrm>
              <a:off x="7328600" y="1742050"/>
              <a:ext cx="29575" cy="59100"/>
            </a:xfrm>
            <a:custGeom>
              <a:avLst/>
              <a:gdLst/>
              <a:ahLst/>
              <a:cxnLst/>
              <a:rect l="l" t="t" r="r" b="b"/>
              <a:pathLst>
                <a:path w="1183" h="2364" extrusionOk="0">
                  <a:moveTo>
                    <a:pt x="594" y="1"/>
                  </a:moveTo>
                  <a:cubicBezTo>
                    <a:pt x="266" y="1"/>
                    <a:pt x="0" y="527"/>
                    <a:pt x="0" y="1182"/>
                  </a:cubicBezTo>
                  <a:cubicBezTo>
                    <a:pt x="0" y="1832"/>
                    <a:pt x="266" y="2364"/>
                    <a:pt x="594" y="2364"/>
                  </a:cubicBezTo>
                  <a:cubicBezTo>
                    <a:pt x="916" y="2364"/>
                    <a:pt x="1183" y="1832"/>
                    <a:pt x="1183" y="1182"/>
                  </a:cubicBezTo>
                  <a:cubicBezTo>
                    <a:pt x="1183" y="527"/>
                    <a:pt x="916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85;p87"/>
            <p:cNvSpPr/>
            <p:nvPr/>
          </p:nvSpPr>
          <p:spPr>
            <a:xfrm>
              <a:off x="7151325" y="1774425"/>
              <a:ext cx="36925" cy="39025"/>
            </a:xfrm>
            <a:custGeom>
              <a:avLst/>
              <a:gdLst/>
              <a:ahLst/>
              <a:cxnLst/>
              <a:rect l="l" t="t" r="r" b="b"/>
              <a:pathLst>
                <a:path w="1477" h="1561" extrusionOk="0">
                  <a:moveTo>
                    <a:pt x="1477" y="1"/>
                  </a:moveTo>
                  <a:lnTo>
                    <a:pt x="1477" y="1"/>
                  </a:lnTo>
                  <a:cubicBezTo>
                    <a:pt x="1197" y="34"/>
                    <a:pt x="927" y="105"/>
                    <a:pt x="671" y="228"/>
                  </a:cubicBezTo>
                  <a:cubicBezTo>
                    <a:pt x="537" y="281"/>
                    <a:pt x="414" y="362"/>
                    <a:pt x="295" y="452"/>
                  </a:cubicBezTo>
                  <a:cubicBezTo>
                    <a:pt x="181" y="546"/>
                    <a:pt x="53" y="679"/>
                    <a:pt x="25" y="888"/>
                  </a:cubicBezTo>
                  <a:cubicBezTo>
                    <a:pt x="1" y="1107"/>
                    <a:pt x="158" y="1287"/>
                    <a:pt x="272" y="1363"/>
                  </a:cubicBezTo>
                  <a:cubicBezTo>
                    <a:pt x="395" y="1453"/>
                    <a:pt x="542" y="1538"/>
                    <a:pt x="704" y="1553"/>
                  </a:cubicBezTo>
                  <a:cubicBezTo>
                    <a:pt x="738" y="1558"/>
                    <a:pt x="772" y="1560"/>
                    <a:pt x="805" y="1560"/>
                  </a:cubicBezTo>
                  <a:cubicBezTo>
                    <a:pt x="1093" y="1560"/>
                    <a:pt x="1336" y="1387"/>
                    <a:pt x="1477" y="1183"/>
                  </a:cubicBezTo>
                  <a:lnTo>
                    <a:pt x="1477" y="1183"/>
                  </a:lnTo>
                  <a:cubicBezTo>
                    <a:pt x="1303" y="1281"/>
                    <a:pt x="1115" y="1338"/>
                    <a:pt x="943" y="1338"/>
                  </a:cubicBezTo>
                  <a:cubicBezTo>
                    <a:pt x="876" y="1338"/>
                    <a:pt x="811" y="1329"/>
                    <a:pt x="750" y="1310"/>
                  </a:cubicBezTo>
                  <a:cubicBezTo>
                    <a:pt x="647" y="1273"/>
                    <a:pt x="551" y="1211"/>
                    <a:pt x="466" y="1130"/>
                  </a:cubicBezTo>
                  <a:cubicBezTo>
                    <a:pt x="366" y="1045"/>
                    <a:pt x="333" y="978"/>
                    <a:pt x="338" y="916"/>
                  </a:cubicBezTo>
                  <a:cubicBezTo>
                    <a:pt x="347" y="779"/>
                    <a:pt x="585" y="585"/>
                    <a:pt x="794" y="443"/>
                  </a:cubicBezTo>
                  <a:cubicBezTo>
                    <a:pt x="1007" y="294"/>
                    <a:pt x="1240" y="148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86;p87"/>
            <p:cNvSpPr/>
            <p:nvPr/>
          </p:nvSpPr>
          <p:spPr>
            <a:xfrm>
              <a:off x="7147175" y="1843700"/>
              <a:ext cx="81550" cy="24050"/>
            </a:xfrm>
            <a:custGeom>
              <a:avLst/>
              <a:gdLst/>
              <a:ahLst/>
              <a:cxnLst/>
              <a:rect l="l" t="t" r="r" b="b"/>
              <a:pathLst>
                <a:path w="3262" h="962" extrusionOk="0">
                  <a:moveTo>
                    <a:pt x="0" y="1"/>
                  </a:moveTo>
                  <a:lnTo>
                    <a:pt x="0" y="1"/>
                  </a:lnTo>
                  <a:cubicBezTo>
                    <a:pt x="357" y="524"/>
                    <a:pt x="955" y="918"/>
                    <a:pt x="1638" y="960"/>
                  </a:cubicBezTo>
                  <a:cubicBezTo>
                    <a:pt x="1663" y="961"/>
                    <a:pt x="1688" y="962"/>
                    <a:pt x="1713" y="962"/>
                  </a:cubicBezTo>
                  <a:cubicBezTo>
                    <a:pt x="2027" y="962"/>
                    <a:pt x="2347" y="875"/>
                    <a:pt x="2602" y="699"/>
                  </a:cubicBezTo>
                  <a:cubicBezTo>
                    <a:pt x="2749" y="623"/>
                    <a:pt x="2858" y="500"/>
                    <a:pt x="2977" y="390"/>
                  </a:cubicBezTo>
                  <a:cubicBezTo>
                    <a:pt x="3086" y="267"/>
                    <a:pt x="3176" y="134"/>
                    <a:pt x="3262" y="1"/>
                  </a:cubicBezTo>
                  <a:lnTo>
                    <a:pt x="3262" y="1"/>
                  </a:lnTo>
                  <a:cubicBezTo>
                    <a:pt x="3001" y="186"/>
                    <a:pt x="2754" y="371"/>
                    <a:pt x="2482" y="480"/>
                  </a:cubicBezTo>
                  <a:cubicBezTo>
                    <a:pt x="2252" y="588"/>
                    <a:pt x="2006" y="641"/>
                    <a:pt x="1762" y="641"/>
                  </a:cubicBezTo>
                  <a:cubicBezTo>
                    <a:pt x="1725" y="641"/>
                    <a:pt x="1689" y="640"/>
                    <a:pt x="1652" y="638"/>
                  </a:cubicBezTo>
                  <a:cubicBezTo>
                    <a:pt x="1367" y="627"/>
                    <a:pt x="1087" y="552"/>
                    <a:pt x="813" y="438"/>
                  </a:cubicBezTo>
                  <a:cubicBezTo>
                    <a:pt x="537" y="320"/>
                    <a:pt x="267" y="17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87;p87"/>
            <p:cNvSpPr/>
            <p:nvPr/>
          </p:nvSpPr>
          <p:spPr>
            <a:xfrm>
              <a:off x="6874625" y="1344225"/>
              <a:ext cx="634475" cy="296050"/>
            </a:xfrm>
            <a:custGeom>
              <a:avLst/>
              <a:gdLst/>
              <a:ahLst/>
              <a:cxnLst/>
              <a:rect l="l" t="t" r="r" b="b"/>
              <a:pathLst>
                <a:path w="25379" h="11842" extrusionOk="0">
                  <a:moveTo>
                    <a:pt x="13641" y="0"/>
                  </a:moveTo>
                  <a:cubicBezTo>
                    <a:pt x="13237" y="0"/>
                    <a:pt x="12819" y="19"/>
                    <a:pt x="12388" y="57"/>
                  </a:cubicBezTo>
                  <a:cubicBezTo>
                    <a:pt x="10015" y="270"/>
                    <a:pt x="7946" y="1652"/>
                    <a:pt x="6176" y="3047"/>
                  </a:cubicBezTo>
                  <a:cubicBezTo>
                    <a:pt x="2175" y="6208"/>
                    <a:pt x="410" y="10892"/>
                    <a:pt x="1" y="11842"/>
                  </a:cubicBezTo>
                  <a:cubicBezTo>
                    <a:pt x="1" y="11842"/>
                    <a:pt x="12911" y="10640"/>
                    <a:pt x="13128" y="3336"/>
                  </a:cubicBezTo>
                  <a:cubicBezTo>
                    <a:pt x="14164" y="9501"/>
                    <a:pt x="19692" y="10228"/>
                    <a:pt x="25378" y="11480"/>
                  </a:cubicBezTo>
                  <a:cubicBezTo>
                    <a:pt x="25378" y="11480"/>
                    <a:pt x="23715" y="0"/>
                    <a:pt x="13641" y="0"/>
                  </a:cubicBezTo>
                  <a:close/>
                </a:path>
              </a:pathLst>
            </a:custGeom>
            <a:solidFill>
              <a:srgbClr val="6D5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88;p87"/>
            <p:cNvSpPr/>
            <p:nvPr/>
          </p:nvSpPr>
          <p:spPr>
            <a:xfrm>
              <a:off x="7116925" y="1245500"/>
              <a:ext cx="124725" cy="113325"/>
            </a:xfrm>
            <a:custGeom>
              <a:avLst/>
              <a:gdLst/>
              <a:ahLst/>
              <a:cxnLst/>
              <a:rect l="l" t="t" r="r" b="b"/>
              <a:pathLst>
                <a:path w="4989" h="4533" extrusionOk="0">
                  <a:moveTo>
                    <a:pt x="3864" y="0"/>
                  </a:moveTo>
                  <a:cubicBezTo>
                    <a:pt x="2929" y="0"/>
                    <a:pt x="3436" y="4020"/>
                    <a:pt x="3436" y="4020"/>
                  </a:cubicBezTo>
                  <a:cubicBezTo>
                    <a:pt x="3436" y="4020"/>
                    <a:pt x="3107" y="1456"/>
                    <a:pt x="1602" y="1456"/>
                  </a:cubicBezTo>
                  <a:cubicBezTo>
                    <a:pt x="1585" y="1456"/>
                    <a:pt x="1569" y="1456"/>
                    <a:pt x="1552" y="1457"/>
                  </a:cubicBezTo>
                  <a:cubicBezTo>
                    <a:pt x="1" y="1514"/>
                    <a:pt x="3076" y="4476"/>
                    <a:pt x="4233" y="4532"/>
                  </a:cubicBezTo>
                  <a:cubicBezTo>
                    <a:pt x="4233" y="4532"/>
                    <a:pt x="4989" y="237"/>
                    <a:pt x="3944" y="9"/>
                  </a:cubicBezTo>
                  <a:cubicBezTo>
                    <a:pt x="3916" y="3"/>
                    <a:pt x="3890" y="0"/>
                    <a:pt x="3864" y="0"/>
                  </a:cubicBezTo>
                  <a:close/>
                </a:path>
              </a:pathLst>
            </a:custGeom>
            <a:solidFill>
              <a:srgbClr val="6D5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89;p87"/>
            <p:cNvSpPr/>
            <p:nvPr/>
          </p:nvSpPr>
          <p:spPr>
            <a:xfrm>
              <a:off x="6976575" y="1832700"/>
              <a:ext cx="62200" cy="62175"/>
            </a:xfrm>
            <a:custGeom>
              <a:avLst/>
              <a:gdLst/>
              <a:ahLst/>
              <a:cxnLst/>
              <a:rect l="l" t="t" r="r" b="b"/>
              <a:pathLst>
                <a:path w="2488" h="2487" extrusionOk="0">
                  <a:moveTo>
                    <a:pt x="1243" y="0"/>
                  </a:moveTo>
                  <a:cubicBezTo>
                    <a:pt x="560" y="0"/>
                    <a:pt x="1" y="560"/>
                    <a:pt x="1" y="1244"/>
                  </a:cubicBezTo>
                  <a:cubicBezTo>
                    <a:pt x="1" y="1932"/>
                    <a:pt x="560" y="2487"/>
                    <a:pt x="1243" y="2487"/>
                  </a:cubicBezTo>
                  <a:cubicBezTo>
                    <a:pt x="1931" y="2487"/>
                    <a:pt x="2487" y="1932"/>
                    <a:pt x="2487" y="1244"/>
                  </a:cubicBezTo>
                  <a:cubicBezTo>
                    <a:pt x="2487" y="560"/>
                    <a:pt x="1931" y="0"/>
                    <a:pt x="1243" y="0"/>
                  </a:cubicBezTo>
                  <a:close/>
                </a:path>
              </a:pathLst>
            </a:custGeom>
            <a:solidFill>
              <a:srgbClr val="E4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90;p87"/>
            <p:cNvSpPr/>
            <p:nvPr/>
          </p:nvSpPr>
          <p:spPr>
            <a:xfrm>
              <a:off x="7327050" y="1832700"/>
              <a:ext cx="62200" cy="62175"/>
            </a:xfrm>
            <a:custGeom>
              <a:avLst/>
              <a:gdLst/>
              <a:ahLst/>
              <a:cxnLst/>
              <a:rect l="l" t="t" r="r" b="b"/>
              <a:pathLst>
                <a:path w="2488" h="2487" extrusionOk="0">
                  <a:moveTo>
                    <a:pt x="1245" y="0"/>
                  </a:moveTo>
                  <a:cubicBezTo>
                    <a:pt x="555" y="0"/>
                    <a:pt x="1" y="560"/>
                    <a:pt x="1" y="1244"/>
                  </a:cubicBezTo>
                  <a:cubicBezTo>
                    <a:pt x="1" y="1932"/>
                    <a:pt x="555" y="2487"/>
                    <a:pt x="1245" y="2487"/>
                  </a:cubicBezTo>
                  <a:cubicBezTo>
                    <a:pt x="1933" y="2487"/>
                    <a:pt x="2487" y="1932"/>
                    <a:pt x="2487" y="1244"/>
                  </a:cubicBezTo>
                  <a:cubicBezTo>
                    <a:pt x="2487" y="560"/>
                    <a:pt x="1933" y="0"/>
                    <a:pt x="1245" y="0"/>
                  </a:cubicBezTo>
                  <a:close/>
                </a:path>
              </a:pathLst>
            </a:custGeom>
            <a:solidFill>
              <a:srgbClr val="E4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91;p87"/>
            <p:cNvSpPr/>
            <p:nvPr/>
          </p:nvSpPr>
          <p:spPr>
            <a:xfrm>
              <a:off x="6876200" y="1651650"/>
              <a:ext cx="240050" cy="239925"/>
            </a:xfrm>
            <a:custGeom>
              <a:avLst/>
              <a:gdLst/>
              <a:ahLst/>
              <a:cxnLst/>
              <a:rect l="l" t="t" r="r" b="b"/>
              <a:pathLst>
                <a:path w="9602" h="9597" extrusionOk="0">
                  <a:moveTo>
                    <a:pt x="4798" y="422"/>
                  </a:moveTo>
                  <a:cubicBezTo>
                    <a:pt x="7209" y="422"/>
                    <a:pt x="9174" y="2386"/>
                    <a:pt x="9174" y="4798"/>
                  </a:cubicBezTo>
                  <a:cubicBezTo>
                    <a:pt x="9174" y="7209"/>
                    <a:pt x="7209" y="9169"/>
                    <a:pt x="4798" y="9169"/>
                  </a:cubicBezTo>
                  <a:cubicBezTo>
                    <a:pt x="2387" y="9169"/>
                    <a:pt x="428" y="7209"/>
                    <a:pt x="428" y="4798"/>
                  </a:cubicBezTo>
                  <a:cubicBezTo>
                    <a:pt x="428" y="2386"/>
                    <a:pt x="2387" y="422"/>
                    <a:pt x="4798" y="422"/>
                  </a:cubicBezTo>
                  <a:close/>
                  <a:moveTo>
                    <a:pt x="4798" y="0"/>
                  </a:moveTo>
                  <a:cubicBezTo>
                    <a:pt x="2154" y="0"/>
                    <a:pt x="1" y="2149"/>
                    <a:pt x="1" y="4798"/>
                  </a:cubicBezTo>
                  <a:cubicBezTo>
                    <a:pt x="1" y="7441"/>
                    <a:pt x="2154" y="9596"/>
                    <a:pt x="4798" y="9596"/>
                  </a:cubicBezTo>
                  <a:cubicBezTo>
                    <a:pt x="7446" y="9596"/>
                    <a:pt x="9601" y="7441"/>
                    <a:pt x="9601" y="4798"/>
                  </a:cubicBezTo>
                  <a:cubicBezTo>
                    <a:pt x="9601" y="2149"/>
                    <a:pt x="7446" y="0"/>
                    <a:pt x="4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92;p87"/>
            <p:cNvSpPr/>
            <p:nvPr/>
          </p:nvSpPr>
          <p:spPr>
            <a:xfrm>
              <a:off x="7245200" y="1651650"/>
              <a:ext cx="240025" cy="239925"/>
            </a:xfrm>
            <a:custGeom>
              <a:avLst/>
              <a:gdLst/>
              <a:ahLst/>
              <a:cxnLst/>
              <a:rect l="l" t="t" r="r" b="b"/>
              <a:pathLst>
                <a:path w="9601" h="9597" extrusionOk="0">
                  <a:moveTo>
                    <a:pt x="4803" y="422"/>
                  </a:moveTo>
                  <a:cubicBezTo>
                    <a:pt x="7213" y="422"/>
                    <a:pt x="9174" y="2386"/>
                    <a:pt x="9174" y="4798"/>
                  </a:cubicBezTo>
                  <a:cubicBezTo>
                    <a:pt x="9174" y="7209"/>
                    <a:pt x="7213" y="9169"/>
                    <a:pt x="4803" y="9169"/>
                  </a:cubicBezTo>
                  <a:cubicBezTo>
                    <a:pt x="2392" y="9169"/>
                    <a:pt x="427" y="7209"/>
                    <a:pt x="427" y="4798"/>
                  </a:cubicBezTo>
                  <a:cubicBezTo>
                    <a:pt x="427" y="2386"/>
                    <a:pt x="2392" y="422"/>
                    <a:pt x="4803" y="422"/>
                  </a:cubicBezTo>
                  <a:close/>
                  <a:moveTo>
                    <a:pt x="4803" y="0"/>
                  </a:moveTo>
                  <a:cubicBezTo>
                    <a:pt x="2155" y="0"/>
                    <a:pt x="0" y="2149"/>
                    <a:pt x="0" y="4798"/>
                  </a:cubicBezTo>
                  <a:cubicBezTo>
                    <a:pt x="0" y="7441"/>
                    <a:pt x="2155" y="9596"/>
                    <a:pt x="4803" y="9596"/>
                  </a:cubicBezTo>
                  <a:cubicBezTo>
                    <a:pt x="7446" y="9596"/>
                    <a:pt x="9601" y="7441"/>
                    <a:pt x="9601" y="4798"/>
                  </a:cubicBezTo>
                  <a:cubicBezTo>
                    <a:pt x="9601" y="2149"/>
                    <a:pt x="7446" y="0"/>
                    <a:pt x="4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93;p87"/>
            <p:cNvSpPr/>
            <p:nvPr/>
          </p:nvSpPr>
          <p:spPr>
            <a:xfrm>
              <a:off x="7105775" y="1732600"/>
              <a:ext cx="148925" cy="42325"/>
            </a:xfrm>
            <a:custGeom>
              <a:avLst/>
              <a:gdLst/>
              <a:ahLst/>
              <a:cxnLst/>
              <a:rect l="l" t="t" r="r" b="b"/>
              <a:pathLst>
                <a:path w="5957" h="1693" extrusionOk="0">
                  <a:moveTo>
                    <a:pt x="3163" y="0"/>
                  </a:moveTo>
                  <a:cubicBezTo>
                    <a:pt x="1481" y="0"/>
                    <a:pt x="25" y="1138"/>
                    <a:pt x="0" y="1156"/>
                  </a:cubicBezTo>
                  <a:lnTo>
                    <a:pt x="266" y="1489"/>
                  </a:lnTo>
                  <a:cubicBezTo>
                    <a:pt x="351" y="1422"/>
                    <a:pt x="1645" y="414"/>
                    <a:pt x="3132" y="414"/>
                  </a:cubicBezTo>
                  <a:cubicBezTo>
                    <a:pt x="3962" y="414"/>
                    <a:pt x="4852" y="728"/>
                    <a:pt x="5625" y="1693"/>
                  </a:cubicBezTo>
                  <a:lnTo>
                    <a:pt x="5956" y="1426"/>
                  </a:lnTo>
                  <a:cubicBezTo>
                    <a:pt x="5093" y="348"/>
                    <a:pt x="4094" y="0"/>
                    <a:pt x="3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94;p87"/>
            <p:cNvSpPr/>
            <p:nvPr/>
          </p:nvSpPr>
          <p:spPr>
            <a:xfrm>
              <a:off x="7305700" y="1663000"/>
              <a:ext cx="104900" cy="32800"/>
            </a:xfrm>
            <a:custGeom>
              <a:avLst/>
              <a:gdLst/>
              <a:ahLst/>
              <a:cxnLst/>
              <a:rect l="l" t="t" r="r" b="b"/>
              <a:pathLst>
                <a:path w="4196" h="1312" extrusionOk="0">
                  <a:moveTo>
                    <a:pt x="2280" y="1"/>
                  </a:moveTo>
                  <a:cubicBezTo>
                    <a:pt x="2192" y="1"/>
                    <a:pt x="2105" y="6"/>
                    <a:pt x="2018" y="15"/>
                  </a:cubicBezTo>
                  <a:cubicBezTo>
                    <a:pt x="1595" y="63"/>
                    <a:pt x="1187" y="215"/>
                    <a:pt x="846" y="443"/>
                  </a:cubicBezTo>
                  <a:cubicBezTo>
                    <a:pt x="504" y="670"/>
                    <a:pt x="204" y="960"/>
                    <a:pt x="0" y="1312"/>
                  </a:cubicBezTo>
                  <a:cubicBezTo>
                    <a:pt x="660" y="865"/>
                    <a:pt x="1339" y="509"/>
                    <a:pt x="2060" y="438"/>
                  </a:cubicBezTo>
                  <a:cubicBezTo>
                    <a:pt x="2161" y="426"/>
                    <a:pt x="2263" y="420"/>
                    <a:pt x="2364" y="420"/>
                  </a:cubicBezTo>
                  <a:cubicBezTo>
                    <a:pt x="2623" y="420"/>
                    <a:pt x="2882" y="459"/>
                    <a:pt x="3137" y="537"/>
                  </a:cubicBezTo>
                  <a:cubicBezTo>
                    <a:pt x="3317" y="576"/>
                    <a:pt x="3488" y="666"/>
                    <a:pt x="3669" y="732"/>
                  </a:cubicBezTo>
                  <a:cubicBezTo>
                    <a:pt x="3845" y="808"/>
                    <a:pt x="4006" y="913"/>
                    <a:pt x="4195" y="993"/>
                  </a:cubicBezTo>
                  <a:cubicBezTo>
                    <a:pt x="3949" y="685"/>
                    <a:pt x="3641" y="395"/>
                    <a:pt x="3256" y="230"/>
                  </a:cubicBezTo>
                  <a:cubicBezTo>
                    <a:pt x="2958" y="75"/>
                    <a:pt x="2619" y="1"/>
                    <a:pt x="2280" y="1"/>
                  </a:cubicBezTo>
                  <a:close/>
                </a:path>
              </a:pathLst>
            </a:custGeom>
            <a:solidFill>
              <a:srgbClr val="6D5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95;p87"/>
            <p:cNvSpPr/>
            <p:nvPr/>
          </p:nvSpPr>
          <p:spPr>
            <a:xfrm>
              <a:off x="6945000" y="1663600"/>
              <a:ext cx="113100" cy="31500"/>
            </a:xfrm>
            <a:custGeom>
              <a:avLst/>
              <a:gdLst/>
              <a:ahLst/>
              <a:cxnLst/>
              <a:rect l="l" t="t" r="r" b="b"/>
              <a:pathLst>
                <a:path w="4524" h="1260" extrusionOk="0">
                  <a:moveTo>
                    <a:pt x="2350" y="1"/>
                  </a:moveTo>
                  <a:cubicBezTo>
                    <a:pt x="1908" y="1"/>
                    <a:pt x="1472" y="92"/>
                    <a:pt x="1073" y="257"/>
                  </a:cubicBezTo>
                  <a:cubicBezTo>
                    <a:pt x="874" y="338"/>
                    <a:pt x="688" y="452"/>
                    <a:pt x="504" y="556"/>
                  </a:cubicBezTo>
                  <a:cubicBezTo>
                    <a:pt x="328" y="679"/>
                    <a:pt x="162" y="808"/>
                    <a:pt x="0" y="950"/>
                  </a:cubicBezTo>
                  <a:cubicBezTo>
                    <a:pt x="210" y="889"/>
                    <a:pt x="399" y="813"/>
                    <a:pt x="594" y="741"/>
                  </a:cubicBezTo>
                  <a:cubicBezTo>
                    <a:pt x="793" y="690"/>
                    <a:pt x="983" y="618"/>
                    <a:pt x="1178" y="570"/>
                  </a:cubicBezTo>
                  <a:cubicBezTo>
                    <a:pt x="1553" y="483"/>
                    <a:pt x="1929" y="423"/>
                    <a:pt x="2305" y="423"/>
                  </a:cubicBezTo>
                  <a:cubicBezTo>
                    <a:pt x="2319" y="423"/>
                    <a:pt x="2332" y="423"/>
                    <a:pt x="2346" y="423"/>
                  </a:cubicBezTo>
                  <a:cubicBezTo>
                    <a:pt x="3114" y="442"/>
                    <a:pt x="3869" y="727"/>
                    <a:pt x="4523" y="1259"/>
                  </a:cubicBezTo>
                  <a:cubicBezTo>
                    <a:pt x="4329" y="879"/>
                    <a:pt x="4002" y="565"/>
                    <a:pt x="3621" y="352"/>
                  </a:cubicBezTo>
                  <a:cubicBezTo>
                    <a:pt x="3242" y="129"/>
                    <a:pt x="2796" y="15"/>
                    <a:pt x="2350" y="1"/>
                  </a:cubicBezTo>
                  <a:close/>
                </a:path>
              </a:pathLst>
            </a:custGeom>
            <a:solidFill>
              <a:srgbClr val="6D5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2196;p87"/>
          <p:cNvGrpSpPr/>
          <p:nvPr/>
        </p:nvGrpSpPr>
        <p:grpSpPr>
          <a:xfrm>
            <a:off x="6006532" y="4197092"/>
            <a:ext cx="981473" cy="1347842"/>
            <a:chOff x="7358175" y="3388650"/>
            <a:chExt cx="1060250" cy="1456025"/>
          </a:xfrm>
        </p:grpSpPr>
        <p:sp>
          <p:nvSpPr>
            <p:cNvPr id="38" name="Google Shape;2197;p87"/>
            <p:cNvSpPr/>
            <p:nvPr/>
          </p:nvSpPr>
          <p:spPr>
            <a:xfrm>
              <a:off x="7551550" y="3588375"/>
              <a:ext cx="141350" cy="254550"/>
            </a:xfrm>
            <a:custGeom>
              <a:avLst/>
              <a:gdLst/>
              <a:ahLst/>
              <a:cxnLst/>
              <a:rect l="l" t="t" r="r" b="b"/>
              <a:pathLst>
                <a:path w="5654" h="10182" extrusionOk="0">
                  <a:moveTo>
                    <a:pt x="2620" y="1"/>
                  </a:moveTo>
                  <a:cubicBezTo>
                    <a:pt x="2620" y="1"/>
                    <a:pt x="0" y="8905"/>
                    <a:pt x="1600" y="9787"/>
                  </a:cubicBezTo>
                  <a:cubicBezTo>
                    <a:pt x="2133" y="10083"/>
                    <a:pt x="2519" y="10182"/>
                    <a:pt x="2796" y="10182"/>
                  </a:cubicBezTo>
                  <a:cubicBezTo>
                    <a:pt x="3350" y="10182"/>
                    <a:pt x="3470" y="9787"/>
                    <a:pt x="3470" y="9787"/>
                  </a:cubicBezTo>
                  <a:lnTo>
                    <a:pt x="5653" y="747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98;p87"/>
            <p:cNvSpPr/>
            <p:nvPr/>
          </p:nvSpPr>
          <p:spPr>
            <a:xfrm>
              <a:off x="8097975" y="3546750"/>
              <a:ext cx="153550" cy="267325"/>
            </a:xfrm>
            <a:custGeom>
              <a:avLst/>
              <a:gdLst/>
              <a:ahLst/>
              <a:cxnLst/>
              <a:rect l="l" t="t" r="r" b="b"/>
              <a:pathLst>
                <a:path w="6142" h="10693" extrusionOk="0">
                  <a:moveTo>
                    <a:pt x="3544" y="0"/>
                  </a:moveTo>
                  <a:cubicBezTo>
                    <a:pt x="3536" y="0"/>
                    <a:pt x="3528" y="0"/>
                    <a:pt x="3520" y="1"/>
                  </a:cubicBezTo>
                  <a:cubicBezTo>
                    <a:pt x="952" y="65"/>
                    <a:pt x="0" y="10693"/>
                    <a:pt x="4539" y="10693"/>
                  </a:cubicBezTo>
                  <a:cubicBezTo>
                    <a:pt x="4647" y="10693"/>
                    <a:pt x="4758" y="10687"/>
                    <a:pt x="4873" y="10674"/>
                  </a:cubicBezTo>
                  <a:cubicBezTo>
                    <a:pt x="4873" y="10674"/>
                    <a:pt x="6142" y="0"/>
                    <a:pt x="3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99;p87"/>
            <p:cNvSpPr/>
            <p:nvPr/>
          </p:nvSpPr>
          <p:spPr>
            <a:xfrm>
              <a:off x="7358175" y="4333025"/>
              <a:ext cx="1060250" cy="511650"/>
            </a:xfrm>
            <a:custGeom>
              <a:avLst/>
              <a:gdLst/>
              <a:ahLst/>
              <a:cxnLst/>
              <a:rect l="l" t="t" r="r" b="b"/>
              <a:pathLst>
                <a:path w="42410" h="20466" extrusionOk="0">
                  <a:moveTo>
                    <a:pt x="22120" y="0"/>
                  </a:moveTo>
                  <a:cubicBezTo>
                    <a:pt x="4171" y="0"/>
                    <a:pt x="0" y="20465"/>
                    <a:pt x="0" y="20465"/>
                  </a:cubicBezTo>
                  <a:lnTo>
                    <a:pt x="42410" y="20465"/>
                  </a:lnTo>
                  <a:cubicBezTo>
                    <a:pt x="42410" y="20465"/>
                    <a:pt x="40070" y="0"/>
                    <a:pt x="2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00;p87"/>
            <p:cNvSpPr/>
            <p:nvPr/>
          </p:nvSpPr>
          <p:spPr>
            <a:xfrm>
              <a:off x="7502300" y="3798525"/>
              <a:ext cx="166625" cy="166475"/>
            </a:xfrm>
            <a:custGeom>
              <a:avLst/>
              <a:gdLst/>
              <a:ahLst/>
              <a:cxnLst/>
              <a:rect l="l" t="t" r="r" b="b"/>
              <a:pathLst>
                <a:path w="6665" h="6659" extrusionOk="0">
                  <a:moveTo>
                    <a:pt x="3333" y="1"/>
                  </a:moveTo>
                  <a:cubicBezTo>
                    <a:pt x="1497" y="1"/>
                    <a:pt x="1" y="1491"/>
                    <a:pt x="1" y="3333"/>
                  </a:cubicBezTo>
                  <a:cubicBezTo>
                    <a:pt x="1" y="5169"/>
                    <a:pt x="1497" y="6658"/>
                    <a:pt x="3333" y="6658"/>
                  </a:cubicBezTo>
                  <a:cubicBezTo>
                    <a:pt x="5174" y="6658"/>
                    <a:pt x="6664" y="5169"/>
                    <a:pt x="6664" y="3333"/>
                  </a:cubicBezTo>
                  <a:cubicBezTo>
                    <a:pt x="6664" y="1491"/>
                    <a:pt x="5174" y="1"/>
                    <a:pt x="3333" y="1"/>
                  </a:cubicBezTo>
                  <a:close/>
                </a:path>
              </a:pathLst>
            </a:custGeom>
            <a:solidFill>
              <a:srgbClr val="E4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01;p87"/>
            <p:cNvSpPr/>
            <p:nvPr/>
          </p:nvSpPr>
          <p:spPr>
            <a:xfrm>
              <a:off x="8120450" y="3798525"/>
              <a:ext cx="166625" cy="166475"/>
            </a:xfrm>
            <a:custGeom>
              <a:avLst/>
              <a:gdLst/>
              <a:ahLst/>
              <a:cxnLst/>
              <a:rect l="l" t="t" r="r" b="b"/>
              <a:pathLst>
                <a:path w="6665" h="6659" extrusionOk="0">
                  <a:moveTo>
                    <a:pt x="3333" y="1"/>
                  </a:moveTo>
                  <a:cubicBezTo>
                    <a:pt x="1497" y="1"/>
                    <a:pt x="1" y="1491"/>
                    <a:pt x="1" y="3333"/>
                  </a:cubicBezTo>
                  <a:cubicBezTo>
                    <a:pt x="1" y="5169"/>
                    <a:pt x="1497" y="6658"/>
                    <a:pt x="3333" y="6658"/>
                  </a:cubicBezTo>
                  <a:cubicBezTo>
                    <a:pt x="5174" y="6658"/>
                    <a:pt x="6664" y="5169"/>
                    <a:pt x="6664" y="3333"/>
                  </a:cubicBezTo>
                  <a:cubicBezTo>
                    <a:pt x="6664" y="1491"/>
                    <a:pt x="5174" y="1"/>
                    <a:pt x="3333" y="1"/>
                  </a:cubicBezTo>
                  <a:close/>
                </a:path>
              </a:pathLst>
            </a:custGeom>
            <a:solidFill>
              <a:srgbClr val="E4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02;p87"/>
            <p:cNvSpPr/>
            <p:nvPr/>
          </p:nvSpPr>
          <p:spPr>
            <a:xfrm>
              <a:off x="7820175" y="3999025"/>
              <a:ext cx="182025" cy="290250"/>
            </a:xfrm>
            <a:custGeom>
              <a:avLst/>
              <a:gdLst/>
              <a:ahLst/>
              <a:cxnLst/>
              <a:rect l="l" t="t" r="r" b="b"/>
              <a:pathLst>
                <a:path w="7281" h="11610" extrusionOk="0">
                  <a:moveTo>
                    <a:pt x="6716" y="1"/>
                  </a:moveTo>
                  <a:lnTo>
                    <a:pt x="945" y="793"/>
                  </a:lnTo>
                  <a:lnTo>
                    <a:pt x="1" y="11610"/>
                  </a:lnTo>
                  <a:cubicBezTo>
                    <a:pt x="1903" y="11377"/>
                    <a:pt x="5007" y="10504"/>
                    <a:pt x="7280" y="7400"/>
                  </a:cubicBezTo>
                  <a:lnTo>
                    <a:pt x="6716" y="1"/>
                  </a:lnTo>
                  <a:close/>
                </a:path>
              </a:pathLst>
            </a:custGeom>
            <a:solidFill>
              <a:srgbClr val="FDA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03;p87"/>
            <p:cNvSpPr/>
            <p:nvPr/>
          </p:nvSpPr>
          <p:spPr>
            <a:xfrm>
              <a:off x="7606250" y="3452925"/>
              <a:ext cx="582000" cy="698875"/>
            </a:xfrm>
            <a:custGeom>
              <a:avLst/>
              <a:gdLst/>
              <a:ahLst/>
              <a:cxnLst/>
              <a:rect l="l" t="t" r="r" b="b"/>
              <a:pathLst>
                <a:path w="23280" h="27955" extrusionOk="0">
                  <a:moveTo>
                    <a:pt x="12417" y="1"/>
                  </a:moveTo>
                  <a:cubicBezTo>
                    <a:pt x="10081" y="1"/>
                    <a:pt x="68" y="771"/>
                    <a:pt x="110" y="13985"/>
                  </a:cubicBezTo>
                  <a:cubicBezTo>
                    <a:pt x="0" y="15756"/>
                    <a:pt x="81" y="16287"/>
                    <a:pt x="276" y="18048"/>
                  </a:cubicBezTo>
                  <a:cubicBezTo>
                    <a:pt x="660" y="21546"/>
                    <a:pt x="2331" y="24589"/>
                    <a:pt x="5501" y="26278"/>
                  </a:cubicBezTo>
                  <a:cubicBezTo>
                    <a:pt x="7468" y="27324"/>
                    <a:pt x="9872" y="27954"/>
                    <a:pt x="12220" y="27954"/>
                  </a:cubicBezTo>
                  <a:cubicBezTo>
                    <a:pt x="13673" y="27954"/>
                    <a:pt x="15104" y="27713"/>
                    <a:pt x="16398" y="27180"/>
                  </a:cubicBezTo>
                  <a:cubicBezTo>
                    <a:pt x="19022" y="26102"/>
                    <a:pt x="21044" y="24180"/>
                    <a:pt x="22084" y="21584"/>
                  </a:cubicBezTo>
                  <a:cubicBezTo>
                    <a:pt x="23265" y="18632"/>
                    <a:pt x="23280" y="14850"/>
                    <a:pt x="23118" y="11661"/>
                  </a:cubicBezTo>
                  <a:cubicBezTo>
                    <a:pt x="22541" y="176"/>
                    <a:pt x="13434" y="14"/>
                    <a:pt x="12922" y="14"/>
                  </a:cubicBezTo>
                  <a:cubicBezTo>
                    <a:pt x="12908" y="14"/>
                    <a:pt x="12900" y="14"/>
                    <a:pt x="12900" y="14"/>
                  </a:cubicBezTo>
                  <a:cubicBezTo>
                    <a:pt x="12900" y="14"/>
                    <a:pt x="12725" y="1"/>
                    <a:pt x="12417" y="1"/>
                  </a:cubicBezTo>
                  <a:close/>
                </a:path>
              </a:pathLst>
            </a:custGeom>
            <a:solidFill>
              <a:srgbClr val="FFC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04;p87"/>
            <p:cNvSpPr/>
            <p:nvPr/>
          </p:nvSpPr>
          <p:spPr>
            <a:xfrm>
              <a:off x="7809725" y="4184000"/>
              <a:ext cx="208125" cy="295875"/>
            </a:xfrm>
            <a:custGeom>
              <a:avLst/>
              <a:gdLst/>
              <a:ahLst/>
              <a:cxnLst/>
              <a:rect l="l" t="t" r="r" b="b"/>
              <a:pathLst>
                <a:path w="8325" h="11835" extrusionOk="0">
                  <a:moveTo>
                    <a:pt x="7698" y="1"/>
                  </a:moveTo>
                  <a:cubicBezTo>
                    <a:pt x="5425" y="3105"/>
                    <a:pt x="2321" y="3978"/>
                    <a:pt x="419" y="4211"/>
                  </a:cubicBezTo>
                  <a:lnTo>
                    <a:pt x="1" y="8966"/>
                  </a:lnTo>
                  <a:cubicBezTo>
                    <a:pt x="1" y="8966"/>
                    <a:pt x="172" y="11343"/>
                    <a:pt x="4021" y="11799"/>
                  </a:cubicBezTo>
                  <a:cubicBezTo>
                    <a:pt x="4225" y="11823"/>
                    <a:pt x="4420" y="11834"/>
                    <a:pt x="4606" y="11834"/>
                  </a:cubicBezTo>
                  <a:cubicBezTo>
                    <a:pt x="7921" y="11834"/>
                    <a:pt x="8325" y="8230"/>
                    <a:pt x="8325" y="8230"/>
                  </a:cubicBezTo>
                  <a:lnTo>
                    <a:pt x="7698" y="1"/>
                  </a:lnTo>
                  <a:close/>
                </a:path>
              </a:pathLst>
            </a:custGeom>
            <a:solidFill>
              <a:srgbClr val="FFC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05;p87"/>
            <p:cNvSpPr/>
            <p:nvPr/>
          </p:nvSpPr>
          <p:spPr>
            <a:xfrm>
              <a:off x="7749825" y="3832450"/>
              <a:ext cx="29550" cy="59100"/>
            </a:xfrm>
            <a:custGeom>
              <a:avLst/>
              <a:gdLst/>
              <a:ahLst/>
              <a:cxnLst/>
              <a:rect l="l" t="t" r="r" b="b"/>
              <a:pathLst>
                <a:path w="1182" h="2364" extrusionOk="0">
                  <a:moveTo>
                    <a:pt x="588" y="0"/>
                  </a:moveTo>
                  <a:cubicBezTo>
                    <a:pt x="261" y="0"/>
                    <a:pt x="0" y="528"/>
                    <a:pt x="0" y="1183"/>
                  </a:cubicBezTo>
                  <a:cubicBezTo>
                    <a:pt x="0" y="1833"/>
                    <a:pt x="261" y="2364"/>
                    <a:pt x="588" y="2364"/>
                  </a:cubicBezTo>
                  <a:cubicBezTo>
                    <a:pt x="916" y="2364"/>
                    <a:pt x="1182" y="1833"/>
                    <a:pt x="1182" y="1183"/>
                  </a:cubicBezTo>
                  <a:cubicBezTo>
                    <a:pt x="1182" y="528"/>
                    <a:pt x="916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06;p87"/>
            <p:cNvSpPr/>
            <p:nvPr/>
          </p:nvSpPr>
          <p:spPr>
            <a:xfrm>
              <a:off x="8023300" y="3837425"/>
              <a:ext cx="29550" cy="59125"/>
            </a:xfrm>
            <a:custGeom>
              <a:avLst/>
              <a:gdLst/>
              <a:ahLst/>
              <a:cxnLst/>
              <a:rect l="l" t="t" r="r" b="b"/>
              <a:pathLst>
                <a:path w="1182" h="2365" extrusionOk="0">
                  <a:moveTo>
                    <a:pt x="590" y="1"/>
                  </a:moveTo>
                  <a:cubicBezTo>
                    <a:pt x="266" y="1"/>
                    <a:pt x="1" y="533"/>
                    <a:pt x="1" y="1183"/>
                  </a:cubicBezTo>
                  <a:cubicBezTo>
                    <a:pt x="1" y="1838"/>
                    <a:pt x="266" y="2364"/>
                    <a:pt x="590" y="2364"/>
                  </a:cubicBezTo>
                  <a:cubicBezTo>
                    <a:pt x="916" y="2364"/>
                    <a:pt x="1182" y="1838"/>
                    <a:pt x="1182" y="1183"/>
                  </a:cubicBezTo>
                  <a:cubicBezTo>
                    <a:pt x="1182" y="533"/>
                    <a:pt x="916" y="1"/>
                    <a:pt x="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07;p87"/>
            <p:cNvSpPr/>
            <p:nvPr/>
          </p:nvSpPr>
          <p:spPr>
            <a:xfrm>
              <a:off x="7862300" y="3881825"/>
              <a:ext cx="36925" cy="38975"/>
            </a:xfrm>
            <a:custGeom>
              <a:avLst/>
              <a:gdLst/>
              <a:ahLst/>
              <a:cxnLst/>
              <a:rect l="l" t="t" r="r" b="b"/>
              <a:pathLst>
                <a:path w="1477" h="1559" extrusionOk="0">
                  <a:moveTo>
                    <a:pt x="1477" y="1"/>
                  </a:moveTo>
                  <a:lnTo>
                    <a:pt x="1477" y="1"/>
                  </a:lnTo>
                  <a:cubicBezTo>
                    <a:pt x="1201" y="29"/>
                    <a:pt x="925" y="100"/>
                    <a:pt x="669" y="223"/>
                  </a:cubicBezTo>
                  <a:cubicBezTo>
                    <a:pt x="537" y="280"/>
                    <a:pt x="413" y="356"/>
                    <a:pt x="294" y="450"/>
                  </a:cubicBezTo>
                  <a:cubicBezTo>
                    <a:pt x="181" y="546"/>
                    <a:pt x="53" y="678"/>
                    <a:pt x="24" y="888"/>
                  </a:cubicBezTo>
                  <a:cubicBezTo>
                    <a:pt x="1" y="1101"/>
                    <a:pt x="157" y="1282"/>
                    <a:pt x="271" y="1357"/>
                  </a:cubicBezTo>
                  <a:cubicBezTo>
                    <a:pt x="395" y="1453"/>
                    <a:pt x="542" y="1532"/>
                    <a:pt x="702" y="1552"/>
                  </a:cubicBezTo>
                  <a:cubicBezTo>
                    <a:pt x="734" y="1556"/>
                    <a:pt x="766" y="1558"/>
                    <a:pt x="797" y="1558"/>
                  </a:cubicBezTo>
                  <a:cubicBezTo>
                    <a:pt x="1089" y="1558"/>
                    <a:pt x="1339" y="1383"/>
                    <a:pt x="1477" y="1182"/>
                  </a:cubicBezTo>
                  <a:lnTo>
                    <a:pt x="1477" y="1182"/>
                  </a:lnTo>
                  <a:cubicBezTo>
                    <a:pt x="1306" y="1279"/>
                    <a:pt x="1123" y="1336"/>
                    <a:pt x="956" y="1336"/>
                  </a:cubicBezTo>
                  <a:cubicBezTo>
                    <a:pt x="885" y="1336"/>
                    <a:pt x="818" y="1326"/>
                    <a:pt x="755" y="1305"/>
                  </a:cubicBezTo>
                  <a:cubicBezTo>
                    <a:pt x="645" y="1272"/>
                    <a:pt x="551" y="1210"/>
                    <a:pt x="465" y="1129"/>
                  </a:cubicBezTo>
                  <a:cubicBezTo>
                    <a:pt x="366" y="1044"/>
                    <a:pt x="332" y="973"/>
                    <a:pt x="342" y="916"/>
                  </a:cubicBezTo>
                  <a:cubicBezTo>
                    <a:pt x="347" y="774"/>
                    <a:pt x="584" y="579"/>
                    <a:pt x="793" y="437"/>
                  </a:cubicBezTo>
                  <a:cubicBezTo>
                    <a:pt x="1011" y="290"/>
                    <a:pt x="1239" y="147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08;p87"/>
            <p:cNvSpPr/>
            <p:nvPr/>
          </p:nvSpPr>
          <p:spPr>
            <a:xfrm>
              <a:off x="7858150" y="3951100"/>
              <a:ext cx="81525" cy="23925"/>
            </a:xfrm>
            <a:custGeom>
              <a:avLst/>
              <a:gdLst/>
              <a:ahLst/>
              <a:cxnLst/>
              <a:rect l="l" t="t" r="r" b="b"/>
              <a:pathLst>
                <a:path w="3261" h="957" extrusionOk="0">
                  <a:moveTo>
                    <a:pt x="0" y="1"/>
                  </a:moveTo>
                  <a:lnTo>
                    <a:pt x="0" y="1"/>
                  </a:lnTo>
                  <a:cubicBezTo>
                    <a:pt x="356" y="518"/>
                    <a:pt x="954" y="917"/>
                    <a:pt x="1637" y="954"/>
                  </a:cubicBezTo>
                  <a:cubicBezTo>
                    <a:pt x="1667" y="956"/>
                    <a:pt x="1697" y="957"/>
                    <a:pt x="1727" y="957"/>
                  </a:cubicBezTo>
                  <a:cubicBezTo>
                    <a:pt x="2036" y="957"/>
                    <a:pt x="2351" y="867"/>
                    <a:pt x="2601" y="698"/>
                  </a:cubicBezTo>
                  <a:cubicBezTo>
                    <a:pt x="2748" y="623"/>
                    <a:pt x="2862" y="494"/>
                    <a:pt x="2981" y="385"/>
                  </a:cubicBezTo>
                  <a:cubicBezTo>
                    <a:pt x="3085" y="262"/>
                    <a:pt x="3175" y="134"/>
                    <a:pt x="3260" y="1"/>
                  </a:cubicBezTo>
                  <a:lnTo>
                    <a:pt x="3260" y="1"/>
                  </a:lnTo>
                  <a:cubicBezTo>
                    <a:pt x="2999" y="185"/>
                    <a:pt x="2758" y="366"/>
                    <a:pt x="2482" y="476"/>
                  </a:cubicBezTo>
                  <a:cubicBezTo>
                    <a:pt x="2255" y="583"/>
                    <a:pt x="2009" y="640"/>
                    <a:pt x="1761" y="640"/>
                  </a:cubicBezTo>
                  <a:cubicBezTo>
                    <a:pt x="1725" y="640"/>
                    <a:pt x="1688" y="639"/>
                    <a:pt x="1652" y="636"/>
                  </a:cubicBezTo>
                  <a:cubicBezTo>
                    <a:pt x="1372" y="627"/>
                    <a:pt x="1087" y="546"/>
                    <a:pt x="811" y="432"/>
                  </a:cubicBezTo>
                  <a:cubicBezTo>
                    <a:pt x="537" y="314"/>
                    <a:pt x="266" y="17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09;p87"/>
            <p:cNvSpPr/>
            <p:nvPr/>
          </p:nvSpPr>
          <p:spPr>
            <a:xfrm>
              <a:off x="7687525" y="3940050"/>
              <a:ext cx="62325" cy="62225"/>
            </a:xfrm>
            <a:custGeom>
              <a:avLst/>
              <a:gdLst/>
              <a:ahLst/>
              <a:cxnLst/>
              <a:rect l="l" t="t" r="r" b="b"/>
              <a:pathLst>
                <a:path w="2493" h="2489" extrusionOk="0">
                  <a:moveTo>
                    <a:pt x="1249" y="1"/>
                  </a:moveTo>
                  <a:cubicBezTo>
                    <a:pt x="561" y="1"/>
                    <a:pt x="0" y="557"/>
                    <a:pt x="0" y="1245"/>
                  </a:cubicBezTo>
                  <a:cubicBezTo>
                    <a:pt x="0" y="1933"/>
                    <a:pt x="561" y="2488"/>
                    <a:pt x="1249" y="2488"/>
                  </a:cubicBezTo>
                  <a:cubicBezTo>
                    <a:pt x="1932" y="2488"/>
                    <a:pt x="2492" y="1933"/>
                    <a:pt x="2492" y="1245"/>
                  </a:cubicBezTo>
                  <a:cubicBezTo>
                    <a:pt x="2492" y="557"/>
                    <a:pt x="1932" y="1"/>
                    <a:pt x="1249" y="1"/>
                  </a:cubicBezTo>
                  <a:close/>
                </a:path>
              </a:pathLst>
            </a:custGeom>
            <a:solidFill>
              <a:srgbClr val="E4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10;p87"/>
            <p:cNvSpPr/>
            <p:nvPr/>
          </p:nvSpPr>
          <p:spPr>
            <a:xfrm>
              <a:off x="8038025" y="3940050"/>
              <a:ext cx="62175" cy="62225"/>
            </a:xfrm>
            <a:custGeom>
              <a:avLst/>
              <a:gdLst/>
              <a:ahLst/>
              <a:cxnLst/>
              <a:rect l="l" t="t" r="r" b="b"/>
              <a:pathLst>
                <a:path w="2487" h="2489" extrusionOk="0">
                  <a:moveTo>
                    <a:pt x="1243" y="1"/>
                  </a:moveTo>
                  <a:cubicBezTo>
                    <a:pt x="560" y="1"/>
                    <a:pt x="1" y="557"/>
                    <a:pt x="1" y="1245"/>
                  </a:cubicBezTo>
                  <a:cubicBezTo>
                    <a:pt x="1" y="1933"/>
                    <a:pt x="560" y="2488"/>
                    <a:pt x="1243" y="2488"/>
                  </a:cubicBezTo>
                  <a:cubicBezTo>
                    <a:pt x="1931" y="2488"/>
                    <a:pt x="2487" y="1933"/>
                    <a:pt x="2487" y="1245"/>
                  </a:cubicBezTo>
                  <a:cubicBezTo>
                    <a:pt x="2487" y="557"/>
                    <a:pt x="1931" y="1"/>
                    <a:pt x="1243" y="1"/>
                  </a:cubicBezTo>
                  <a:close/>
                </a:path>
              </a:pathLst>
            </a:custGeom>
            <a:solidFill>
              <a:srgbClr val="E4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11;p87"/>
            <p:cNvSpPr/>
            <p:nvPr/>
          </p:nvSpPr>
          <p:spPr>
            <a:xfrm>
              <a:off x="7592375" y="3727350"/>
              <a:ext cx="239950" cy="240050"/>
            </a:xfrm>
            <a:custGeom>
              <a:avLst/>
              <a:gdLst/>
              <a:ahLst/>
              <a:cxnLst/>
              <a:rect l="l" t="t" r="r" b="b"/>
              <a:pathLst>
                <a:path w="9598" h="9602" extrusionOk="0">
                  <a:moveTo>
                    <a:pt x="4798" y="427"/>
                  </a:moveTo>
                  <a:cubicBezTo>
                    <a:pt x="7210" y="427"/>
                    <a:pt x="9174" y="2387"/>
                    <a:pt x="9174" y="4798"/>
                  </a:cubicBezTo>
                  <a:cubicBezTo>
                    <a:pt x="9174" y="7214"/>
                    <a:pt x="7210" y="9174"/>
                    <a:pt x="4798" y="9174"/>
                  </a:cubicBezTo>
                  <a:cubicBezTo>
                    <a:pt x="2387" y="9174"/>
                    <a:pt x="428" y="7214"/>
                    <a:pt x="428" y="4798"/>
                  </a:cubicBezTo>
                  <a:cubicBezTo>
                    <a:pt x="428" y="2387"/>
                    <a:pt x="2387" y="427"/>
                    <a:pt x="4798" y="427"/>
                  </a:cubicBezTo>
                  <a:close/>
                  <a:moveTo>
                    <a:pt x="4798" y="0"/>
                  </a:moveTo>
                  <a:cubicBezTo>
                    <a:pt x="2155" y="0"/>
                    <a:pt x="1" y="2154"/>
                    <a:pt x="1" y="4798"/>
                  </a:cubicBezTo>
                  <a:cubicBezTo>
                    <a:pt x="1" y="7446"/>
                    <a:pt x="2155" y="9601"/>
                    <a:pt x="4798" y="9601"/>
                  </a:cubicBezTo>
                  <a:cubicBezTo>
                    <a:pt x="7447" y="9601"/>
                    <a:pt x="9597" y="7446"/>
                    <a:pt x="9597" y="4798"/>
                  </a:cubicBezTo>
                  <a:cubicBezTo>
                    <a:pt x="9597" y="2154"/>
                    <a:pt x="7447" y="0"/>
                    <a:pt x="4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12;p87"/>
            <p:cNvSpPr/>
            <p:nvPr/>
          </p:nvSpPr>
          <p:spPr>
            <a:xfrm>
              <a:off x="7961375" y="3727350"/>
              <a:ext cx="240050" cy="240050"/>
            </a:xfrm>
            <a:custGeom>
              <a:avLst/>
              <a:gdLst/>
              <a:ahLst/>
              <a:cxnLst/>
              <a:rect l="l" t="t" r="r" b="b"/>
              <a:pathLst>
                <a:path w="9602" h="9602" extrusionOk="0">
                  <a:moveTo>
                    <a:pt x="4804" y="427"/>
                  </a:moveTo>
                  <a:cubicBezTo>
                    <a:pt x="7214" y="427"/>
                    <a:pt x="9174" y="2387"/>
                    <a:pt x="9174" y="4798"/>
                  </a:cubicBezTo>
                  <a:cubicBezTo>
                    <a:pt x="9174" y="7214"/>
                    <a:pt x="7214" y="9174"/>
                    <a:pt x="4804" y="9174"/>
                  </a:cubicBezTo>
                  <a:cubicBezTo>
                    <a:pt x="2388" y="9174"/>
                    <a:pt x="427" y="7214"/>
                    <a:pt x="427" y="4798"/>
                  </a:cubicBezTo>
                  <a:cubicBezTo>
                    <a:pt x="427" y="2387"/>
                    <a:pt x="2388" y="427"/>
                    <a:pt x="4804" y="427"/>
                  </a:cubicBezTo>
                  <a:close/>
                  <a:moveTo>
                    <a:pt x="4804" y="0"/>
                  </a:moveTo>
                  <a:cubicBezTo>
                    <a:pt x="2155" y="0"/>
                    <a:pt x="0" y="2154"/>
                    <a:pt x="0" y="4798"/>
                  </a:cubicBezTo>
                  <a:cubicBezTo>
                    <a:pt x="0" y="7446"/>
                    <a:pt x="2155" y="9601"/>
                    <a:pt x="4804" y="9601"/>
                  </a:cubicBezTo>
                  <a:cubicBezTo>
                    <a:pt x="7446" y="9601"/>
                    <a:pt x="9601" y="7446"/>
                    <a:pt x="9601" y="4798"/>
                  </a:cubicBezTo>
                  <a:cubicBezTo>
                    <a:pt x="9601" y="2154"/>
                    <a:pt x="7446" y="0"/>
                    <a:pt x="4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13;p87"/>
            <p:cNvSpPr/>
            <p:nvPr/>
          </p:nvSpPr>
          <p:spPr>
            <a:xfrm>
              <a:off x="7821950" y="3808350"/>
              <a:ext cx="148925" cy="42300"/>
            </a:xfrm>
            <a:custGeom>
              <a:avLst/>
              <a:gdLst/>
              <a:ahLst/>
              <a:cxnLst/>
              <a:rect l="l" t="t" r="r" b="b"/>
              <a:pathLst>
                <a:path w="5957" h="1692" extrusionOk="0">
                  <a:moveTo>
                    <a:pt x="3163" y="0"/>
                  </a:moveTo>
                  <a:cubicBezTo>
                    <a:pt x="1482" y="0"/>
                    <a:pt x="25" y="1136"/>
                    <a:pt x="1" y="1155"/>
                  </a:cubicBezTo>
                  <a:lnTo>
                    <a:pt x="266" y="1492"/>
                  </a:lnTo>
                  <a:cubicBezTo>
                    <a:pt x="352" y="1425"/>
                    <a:pt x="1647" y="415"/>
                    <a:pt x="3135" y="415"/>
                  </a:cubicBezTo>
                  <a:cubicBezTo>
                    <a:pt x="3964" y="415"/>
                    <a:pt x="4853" y="728"/>
                    <a:pt x="5625" y="1691"/>
                  </a:cubicBezTo>
                  <a:lnTo>
                    <a:pt x="5957" y="1425"/>
                  </a:lnTo>
                  <a:cubicBezTo>
                    <a:pt x="5093" y="348"/>
                    <a:pt x="4094" y="0"/>
                    <a:pt x="3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14;p87"/>
            <p:cNvSpPr/>
            <p:nvPr/>
          </p:nvSpPr>
          <p:spPr>
            <a:xfrm>
              <a:off x="7548100" y="3388650"/>
              <a:ext cx="621500" cy="252900"/>
            </a:xfrm>
            <a:custGeom>
              <a:avLst/>
              <a:gdLst/>
              <a:ahLst/>
              <a:cxnLst/>
              <a:rect l="l" t="t" r="r" b="b"/>
              <a:pathLst>
                <a:path w="24860" h="10116" extrusionOk="0">
                  <a:moveTo>
                    <a:pt x="19013" y="0"/>
                  </a:moveTo>
                  <a:cubicBezTo>
                    <a:pt x="17573" y="0"/>
                    <a:pt x="16130" y="255"/>
                    <a:pt x="14746" y="630"/>
                  </a:cubicBezTo>
                  <a:cubicBezTo>
                    <a:pt x="13517" y="962"/>
                    <a:pt x="12321" y="1398"/>
                    <a:pt x="11158" y="1906"/>
                  </a:cubicBezTo>
                  <a:cubicBezTo>
                    <a:pt x="8358" y="3127"/>
                    <a:pt x="5819" y="3658"/>
                    <a:pt x="4002" y="3658"/>
                  </a:cubicBezTo>
                  <a:cubicBezTo>
                    <a:pt x="2434" y="3658"/>
                    <a:pt x="1402" y="3263"/>
                    <a:pt x="1202" y="2575"/>
                  </a:cubicBezTo>
                  <a:lnTo>
                    <a:pt x="1202" y="2575"/>
                  </a:lnTo>
                  <a:cubicBezTo>
                    <a:pt x="769" y="4835"/>
                    <a:pt x="1937" y="5854"/>
                    <a:pt x="3328" y="6025"/>
                  </a:cubicBezTo>
                  <a:cubicBezTo>
                    <a:pt x="1111" y="5940"/>
                    <a:pt x="377" y="4597"/>
                    <a:pt x="376" y="4597"/>
                  </a:cubicBezTo>
                  <a:lnTo>
                    <a:pt x="376" y="4597"/>
                  </a:lnTo>
                  <a:cubicBezTo>
                    <a:pt x="376" y="4597"/>
                    <a:pt x="0" y="8958"/>
                    <a:pt x="3737" y="8958"/>
                  </a:cubicBezTo>
                  <a:cubicBezTo>
                    <a:pt x="3802" y="8958"/>
                    <a:pt x="3868" y="8956"/>
                    <a:pt x="3936" y="8954"/>
                  </a:cubicBezTo>
                  <a:cubicBezTo>
                    <a:pt x="7149" y="8830"/>
                    <a:pt x="14251" y="6476"/>
                    <a:pt x="18014" y="6476"/>
                  </a:cubicBezTo>
                  <a:cubicBezTo>
                    <a:pt x="18869" y="6476"/>
                    <a:pt x="19551" y="6597"/>
                    <a:pt x="19977" y="6894"/>
                  </a:cubicBezTo>
                  <a:cubicBezTo>
                    <a:pt x="21878" y="8221"/>
                    <a:pt x="22190" y="10115"/>
                    <a:pt x="23620" y="10115"/>
                  </a:cubicBezTo>
                  <a:cubicBezTo>
                    <a:pt x="23918" y="10115"/>
                    <a:pt x="24265" y="10033"/>
                    <a:pt x="24684" y="9847"/>
                  </a:cubicBezTo>
                  <a:cubicBezTo>
                    <a:pt x="24789" y="8944"/>
                    <a:pt x="24831" y="8029"/>
                    <a:pt x="24842" y="7122"/>
                  </a:cubicBezTo>
                  <a:cubicBezTo>
                    <a:pt x="24855" y="5769"/>
                    <a:pt x="24860" y="4312"/>
                    <a:pt x="24467" y="3007"/>
                  </a:cubicBezTo>
                  <a:cubicBezTo>
                    <a:pt x="23869" y="1009"/>
                    <a:pt x="22222" y="288"/>
                    <a:pt x="20275" y="69"/>
                  </a:cubicBezTo>
                  <a:cubicBezTo>
                    <a:pt x="19856" y="22"/>
                    <a:pt x="19434" y="0"/>
                    <a:pt x="19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15;p87"/>
            <p:cNvSpPr/>
            <p:nvPr/>
          </p:nvSpPr>
          <p:spPr>
            <a:xfrm>
              <a:off x="8162600" y="3475075"/>
              <a:ext cx="82600" cy="85500"/>
            </a:xfrm>
            <a:custGeom>
              <a:avLst/>
              <a:gdLst/>
              <a:ahLst/>
              <a:cxnLst/>
              <a:rect l="l" t="t" r="r" b="b"/>
              <a:pathLst>
                <a:path w="3304" h="3420" extrusionOk="0">
                  <a:moveTo>
                    <a:pt x="1647" y="1"/>
                  </a:moveTo>
                  <a:cubicBezTo>
                    <a:pt x="792" y="1"/>
                    <a:pt x="1" y="3304"/>
                    <a:pt x="86" y="3347"/>
                  </a:cubicBezTo>
                  <a:cubicBezTo>
                    <a:pt x="192" y="3397"/>
                    <a:pt x="310" y="3419"/>
                    <a:pt x="438" y="3419"/>
                  </a:cubicBezTo>
                  <a:cubicBezTo>
                    <a:pt x="1548" y="3419"/>
                    <a:pt x="3304" y="1698"/>
                    <a:pt x="2724" y="1349"/>
                  </a:cubicBezTo>
                  <a:cubicBezTo>
                    <a:pt x="2653" y="1307"/>
                    <a:pt x="2575" y="1288"/>
                    <a:pt x="2493" y="1288"/>
                  </a:cubicBezTo>
                  <a:cubicBezTo>
                    <a:pt x="1830" y="1288"/>
                    <a:pt x="869" y="2511"/>
                    <a:pt x="869" y="2511"/>
                  </a:cubicBezTo>
                  <a:cubicBezTo>
                    <a:pt x="869" y="2511"/>
                    <a:pt x="2501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16;p87"/>
            <p:cNvSpPr/>
            <p:nvPr/>
          </p:nvSpPr>
          <p:spPr>
            <a:xfrm>
              <a:off x="8017825" y="3777375"/>
              <a:ext cx="82375" cy="24975"/>
            </a:xfrm>
            <a:custGeom>
              <a:avLst/>
              <a:gdLst/>
              <a:ahLst/>
              <a:cxnLst/>
              <a:rect l="l" t="t" r="r" b="b"/>
              <a:pathLst>
                <a:path w="3295" h="999" extrusionOk="0">
                  <a:moveTo>
                    <a:pt x="1588" y="1"/>
                  </a:moveTo>
                  <a:cubicBezTo>
                    <a:pt x="897" y="1"/>
                    <a:pt x="265" y="429"/>
                    <a:pt x="1" y="998"/>
                  </a:cubicBezTo>
                  <a:cubicBezTo>
                    <a:pt x="267" y="818"/>
                    <a:pt x="533" y="670"/>
                    <a:pt x="803" y="567"/>
                  </a:cubicBezTo>
                  <a:cubicBezTo>
                    <a:pt x="1051" y="481"/>
                    <a:pt x="1299" y="422"/>
                    <a:pt x="1546" y="422"/>
                  </a:cubicBezTo>
                  <a:cubicBezTo>
                    <a:pt x="1574" y="422"/>
                    <a:pt x="1601" y="423"/>
                    <a:pt x="1629" y="424"/>
                  </a:cubicBezTo>
                  <a:cubicBezTo>
                    <a:pt x="1904" y="438"/>
                    <a:pt x="2184" y="499"/>
                    <a:pt x="2460" y="609"/>
                  </a:cubicBezTo>
                  <a:cubicBezTo>
                    <a:pt x="2597" y="657"/>
                    <a:pt x="2730" y="733"/>
                    <a:pt x="2872" y="790"/>
                  </a:cubicBezTo>
                  <a:cubicBezTo>
                    <a:pt x="3010" y="861"/>
                    <a:pt x="3144" y="937"/>
                    <a:pt x="3295" y="998"/>
                  </a:cubicBezTo>
                  <a:cubicBezTo>
                    <a:pt x="3210" y="865"/>
                    <a:pt x="3105" y="742"/>
                    <a:pt x="2995" y="619"/>
                  </a:cubicBezTo>
                  <a:cubicBezTo>
                    <a:pt x="2872" y="514"/>
                    <a:pt x="2754" y="396"/>
                    <a:pt x="2612" y="310"/>
                  </a:cubicBezTo>
                  <a:cubicBezTo>
                    <a:pt x="2331" y="125"/>
                    <a:pt x="1990" y="21"/>
                    <a:pt x="1643" y="2"/>
                  </a:cubicBezTo>
                  <a:cubicBezTo>
                    <a:pt x="1625" y="1"/>
                    <a:pt x="1606" y="1"/>
                    <a:pt x="1588" y="1"/>
                  </a:cubicBezTo>
                  <a:close/>
                </a:path>
              </a:pathLst>
            </a:custGeom>
            <a:solidFill>
              <a:srgbClr val="FBCA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17;p87"/>
            <p:cNvSpPr/>
            <p:nvPr/>
          </p:nvSpPr>
          <p:spPr>
            <a:xfrm>
              <a:off x="7723375" y="3777375"/>
              <a:ext cx="82350" cy="24975"/>
            </a:xfrm>
            <a:custGeom>
              <a:avLst/>
              <a:gdLst/>
              <a:ahLst/>
              <a:cxnLst/>
              <a:rect l="l" t="t" r="r" b="b"/>
              <a:pathLst>
                <a:path w="3294" h="999" extrusionOk="0">
                  <a:moveTo>
                    <a:pt x="1586" y="1"/>
                  </a:moveTo>
                  <a:cubicBezTo>
                    <a:pt x="895" y="1"/>
                    <a:pt x="263" y="429"/>
                    <a:pt x="0" y="998"/>
                  </a:cubicBezTo>
                  <a:cubicBezTo>
                    <a:pt x="266" y="818"/>
                    <a:pt x="531" y="670"/>
                    <a:pt x="802" y="567"/>
                  </a:cubicBezTo>
                  <a:cubicBezTo>
                    <a:pt x="1049" y="481"/>
                    <a:pt x="1297" y="422"/>
                    <a:pt x="1545" y="422"/>
                  </a:cubicBezTo>
                  <a:cubicBezTo>
                    <a:pt x="1573" y="422"/>
                    <a:pt x="1600" y="423"/>
                    <a:pt x="1628" y="424"/>
                  </a:cubicBezTo>
                  <a:cubicBezTo>
                    <a:pt x="1902" y="438"/>
                    <a:pt x="2183" y="499"/>
                    <a:pt x="2458" y="609"/>
                  </a:cubicBezTo>
                  <a:cubicBezTo>
                    <a:pt x="2596" y="657"/>
                    <a:pt x="2728" y="733"/>
                    <a:pt x="2871" y="790"/>
                  </a:cubicBezTo>
                  <a:cubicBezTo>
                    <a:pt x="3008" y="861"/>
                    <a:pt x="3142" y="937"/>
                    <a:pt x="3293" y="998"/>
                  </a:cubicBezTo>
                  <a:cubicBezTo>
                    <a:pt x="3208" y="865"/>
                    <a:pt x="3104" y="742"/>
                    <a:pt x="2995" y="619"/>
                  </a:cubicBezTo>
                  <a:cubicBezTo>
                    <a:pt x="2871" y="514"/>
                    <a:pt x="2752" y="396"/>
                    <a:pt x="2605" y="310"/>
                  </a:cubicBezTo>
                  <a:cubicBezTo>
                    <a:pt x="2330" y="125"/>
                    <a:pt x="1988" y="21"/>
                    <a:pt x="1642" y="2"/>
                  </a:cubicBezTo>
                  <a:cubicBezTo>
                    <a:pt x="1623" y="1"/>
                    <a:pt x="1604" y="1"/>
                    <a:pt x="1586" y="1"/>
                  </a:cubicBezTo>
                  <a:close/>
                </a:path>
              </a:pathLst>
            </a:custGeom>
            <a:solidFill>
              <a:srgbClr val="FBCA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0" y="2867333"/>
            <a:ext cx="633205" cy="72527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18" y="2877007"/>
            <a:ext cx="633205" cy="7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0"/>
              <a:ext cx="12192000" cy="68834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 기능 </a:t>
            </a:r>
            <a:r>
              <a:rPr lang="ko-KR" altLang="en-US" sz="7200" dirty="0" smtClean="0">
                <a:solidFill>
                  <a:srgbClr val="00206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기술 스택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677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</TotalTime>
  <Words>885</Words>
  <Application>Microsoft Office PowerPoint</Application>
  <PresentationFormat>와이드스크린</PresentationFormat>
  <Paragraphs>245</Paragraphs>
  <Slides>22</Slides>
  <Notes>21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1훈핑크풍차 Regular</vt:lpstr>
      <vt:lpstr>맑은 고딕</vt:lpstr>
      <vt:lpstr>Arial</vt:lpstr>
      <vt:lpstr>Office 테마</vt:lpstr>
      <vt:lpstr>디자인 사용자 지정</vt:lpstr>
      <vt:lpstr>B105</vt:lpstr>
      <vt:lpstr>PowerPoint 프레젠테이션</vt:lpstr>
      <vt:lpstr>프로젝트 소개</vt:lpstr>
      <vt:lpstr>PowerPoint 프레젠테이션</vt:lpstr>
      <vt:lpstr>PowerPoint 프레젠테이션</vt:lpstr>
      <vt:lpstr>영어를 ‘소통의 수단’이 아니라 ‘학습 과목’으로 인식</vt:lpstr>
      <vt:lpstr>일상성</vt:lpstr>
      <vt:lpstr>사진 일기를 통한  영어 학습 앱 서비스</vt:lpstr>
      <vt:lpstr>주요 기능 및 기술 스택</vt:lpstr>
      <vt:lpstr>PowerPoint 프레젠테이션</vt:lpstr>
      <vt:lpstr>PowerPoint 프레젠테이션</vt:lpstr>
      <vt:lpstr>Image Captioning 단어 추천</vt:lpstr>
      <vt:lpstr>PowerPoint 프레젠테이션</vt:lpstr>
      <vt:lpstr>Grammar and Spelling 확인</vt:lpstr>
      <vt:lpstr>PowerPoint 프레젠테이션</vt:lpstr>
      <vt:lpstr>PowerPoint 프레젠테이션</vt:lpstr>
      <vt:lpstr>PowerPoint 프레젠테이션</vt:lpstr>
      <vt:lpstr>PowerPoint 프레젠테이션</vt:lpstr>
      <vt:lpstr>향후 일정 및 팀원 소개</vt:lpstr>
      <vt:lpstr>주요기능 개발 완료 (영어일기, 단어장, 회원관리)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67</cp:revision>
  <dcterms:created xsi:type="dcterms:W3CDTF">2021-03-18T05:15:17Z</dcterms:created>
  <dcterms:modified xsi:type="dcterms:W3CDTF">2021-03-19T00:46:43Z</dcterms:modified>
</cp:coreProperties>
</file>